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9" r:id="rId4"/>
    <p:sldId id="279" r:id="rId5"/>
    <p:sldId id="264" r:id="rId6"/>
    <p:sldId id="273" r:id="rId7"/>
    <p:sldId id="274" r:id="rId8"/>
    <p:sldId id="278" r:id="rId9"/>
    <p:sldId id="275" r:id="rId10"/>
    <p:sldId id="265" r:id="rId11"/>
    <p:sldId id="260" r:id="rId12"/>
    <p:sldId id="277" r:id="rId13"/>
    <p:sldId id="262" r:id="rId14"/>
    <p:sldId id="263" r:id="rId15"/>
    <p:sldId id="272" r:id="rId16"/>
    <p:sldId id="267" r:id="rId17"/>
    <p:sldId id="268" r:id="rId18"/>
    <p:sldId id="269" r:id="rId19"/>
    <p:sldId id="270" r:id="rId20"/>
    <p:sldId id="271" r:id="rId21"/>
    <p:sldId id="280" r:id="rId22"/>
    <p:sldId id="26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193"/>
    <a:srgbClr val="03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02"/>
    <p:restoredTop sz="94668"/>
  </p:normalViewPr>
  <p:slideViewPr>
    <p:cSldViewPr snapToGrid="0" snapToObjects="1">
      <p:cViewPr>
        <p:scale>
          <a:sx n="125" d="100"/>
          <a:sy n="125" d="100"/>
        </p:scale>
        <p:origin x="190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5" d="100"/>
          <a:sy n="155" d="100"/>
        </p:scale>
        <p:origin x="550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C43A8-724A-8A45-808E-3B45DE62DD8C}" type="datetimeFigureOut">
              <a:rPr lang="en-US" smtClean="0"/>
              <a:t>8/6/17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9D608-F953-A14C-A805-99B70A77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15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9EE63-5840-4B4E-A9F7-8145E1EB2FF8}" type="datetimeFigureOut">
              <a:rPr lang="en-US" smtClean="0"/>
              <a:t>8/6/17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101C-166B-034B-AC53-B81CB91A8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8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0101C-166B-034B-AC53-B81CB91A80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0101C-166B-034B-AC53-B81CB91A80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0101C-166B-034B-AC53-B81CB91A80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0101C-166B-034B-AC53-B81CB91A80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0101C-166B-034B-AC53-B81CB91A80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0101C-166B-034B-AC53-B81CB91A80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6936"/>
            <a:ext cx="9203267" cy="6874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4592"/>
            <a:ext cx="7772400" cy="15861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0155"/>
            <a:ext cx="6858000" cy="51854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1817949" cy="365125"/>
          </a:xfrm>
        </p:spPr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77952" cy="6858000"/>
          </a:xfrm>
          <a:prstGeom prst="rect">
            <a:avLst/>
          </a:prstGeom>
          <a:solidFill>
            <a:srgbClr val="AAD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141" y="6304897"/>
            <a:ext cx="571073" cy="416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1817949" cy="365125"/>
          </a:xfrm>
        </p:spPr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77952" cy="6858000"/>
          </a:xfrm>
          <a:prstGeom prst="rect">
            <a:avLst/>
          </a:prstGeom>
          <a:solidFill>
            <a:srgbClr val="AAD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141" y="6304897"/>
            <a:ext cx="571073" cy="416579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 userDrawn="1"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640" y="0"/>
            <a:ext cx="8070359" cy="23265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03"/>
            <a:ext cx="7886700" cy="13255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8066"/>
            <a:ext cx="7886700" cy="48488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1817949" cy="365125"/>
          </a:xfrm>
        </p:spPr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77952" cy="6858000"/>
          </a:xfrm>
          <a:prstGeom prst="rect">
            <a:avLst/>
          </a:prstGeom>
          <a:solidFill>
            <a:srgbClr val="AAD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141" y="6304897"/>
            <a:ext cx="571073" cy="416579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 userDrawn="1"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141" y="3981694"/>
            <a:ext cx="5036120" cy="28769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41" y="576263"/>
            <a:ext cx="7886700" cy="109049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Thanks, 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141" y="6304897"/>
            <a:ext cx="571073" cy="416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25563"/>
            <a:ext cx="3886200" cy="485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25563"/>
            <a:ext cx="3886200" cy="485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255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49475"/>
            <a:ext cx="3868340" cy="40401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255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49475"/>
            <a:ext cx="3887391" cy="4040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75168-4C87-514A-8596-A1BA26524C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7B7DC-99DC-374B-ABB3-E2A7A56AB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0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hirp.io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7.png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7" Type="http://schemas.openxmlformats.org/officeDocument/2006/relationships/image" Target="../media/image50.tiff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openchirp@gmail.com" TargetMode="External"/><Relationship Id="rId4" Type="http://schemas.openxmlformats.org/officeDocument/2006/relationships/hyperlink" Target="mailto:agr@ece.cmu.edu" TargetMode="External"/><Relationship Id="rId5" Type="http://schemas.openxmlformats.org/officeDocument/2006/relationships/image" Target="../media/image54.tiff"/><Relationship Id="rId6" Type="http://schemas.openxmlformats.org/officeDocument/2006/relationships/image" Target="../media/image55.png"/><Relationship Id="rId7" Type="http://schemas.openxmlformats.org/officeDocument/2006/relationships/image" Target="../media/image56.tiff"/><Relationship Id="rId8" Type="http://schemas.openxmlformats.org/officeDocument/2006/relationships/image" Target="../media/image57.tiff"/><Relationship Id="rId9" Type="http://schemas.openxmlformats.org/officeDocument/2006/relationships/image" Target="../media/image58.tiff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openchirp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Community-Driven Low-Power Wide Area Networking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</a:t>
            </a:r>
            <a:r>
              <a:rPr lang="en-US" dirty="0" err="1" smtClean="0">
                <a:hlinkClick r:id="rId3"/>
              </a:rPr>
              <a:t>www.openchirp.io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0" y="248436"/>
            <a:ext cx="2641600" cy="2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 smtClean="0"/>
              <a:t>OpenChirp</a:t>
            </a:r>
            <a:r>
              <a:rPr lang="en-US" sz="3200" b="1" dirty="0" smtClean="0"/>
              <a:t> Architecture</a:t>
            </a:r>
            <a:endParaRPr lang="en-US" sz="3200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4751246" y="8111153"/>
            <a:ext cx="1678121" cy="3946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2994" tIns="42994" rIns="42994" bIns="42994" numCol="1" spcCol="38100" rtlCol="0" anchor="ctr">
            <a:spAutoFit/>
          </a:bodyPr>
          <a:lstStyle/>
          <a:p>
            <a:pPr marL="0" marR="0" lvl="0" indent="0" algn="ctr" defTabSz="547687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Sensor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0300239" y="8126548"/>
            <a:ext cx="1678121" cy="3946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2994" tIns="42994" rIns="42994" bIns="42994" numCol="1" spcCol="38100" rtlCol="0" anchor="ctr">
            <a:spAutoFit/>
          </a:bodyPr>
          <a:lstStyle/>
          <a:p>
            <a:pPr marL="0" marR="0" lvl="0" indent="0" algn="ctr" defTabSz="547687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Sensor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864569" y="8117772"/>
            <a:ext cx="1678121" cy="3946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2994" tIns="42994" rIns="42994" bIns="42994" numCol="1" spcCol="38100" rtlCol="0" anchor="ctr">
            <a:spAutoFit/>
          </a:bodyPr>
          <a:lstStyle/>
          <a:p>
            <a:pPr marL="0" marR="0" lvl="0" indent="0" algn="ctr" defTabSz="547687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Sensor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5" name="Services"/>
          <p:cNvSpPr/>
          <p:nvPr/>
        </p:nvSpPr>
        <p:spPr>
          <a:xfrm>
            <a:off x="593528" y="2709879"/>
            <a:ext cx="3663047" cy="783329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/>
          <a:lstStyle>
            <a:lvl1pPr algn="l">
              <a:defRPr sz="2000"/>
            </a:lvl1pPr>
          </a:lstStyle>
          <a:p>
            <a:r>
              <a:rPr lang="en-US" sz="1050" dirty="0" smtClean="0"/>
              <a:t>   </a:t>
            </a:r>
            <a:r>
              <a:rPr sz="1050" dirty="0" smtClean="0"/>
              <a:t>Services</a:t>
            </a:r>
            <a:endParaRPr sz="1050" dirty="0"/>
          </a:p>
        </p:txBody>
      </p:sp>
      <p:sp>
        <p:nvSpPr>
          <p:cNvPr id="156" name="Connection Line"/>
          <p:cNvSpPr/>
          <p:nvPr/>
        </p:nvSpPr>
        <p:spPr>
          <a:xfrm>
            <a:off x="6077871" y="1958601"/>
            <a:ext cx="2623708" cy="2960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94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7414" y="21600"/>
                </a:lnTo>
              </a:path>
            </a:pathLst>
          </a:custGeom>
          <a:ln w="38100">
            <a:solidFill>
              <a:srgbClr val="00905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57" name="HTTP Server (node)"/>
          <p:cNvSpPr/>
          <p:nvPr/>
        </p:nvSpPr>
        <p:spPr>
          <a:xfrm>
            <a:off x="4551842" y="2111176"/>
            <a:ext cx="2448656" cy="28812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pPr algn="ctr"/>
            <a:r>
              <a:rPr lang="en-US" sz="1050" dirty="0" smtClean="0"/>
              <a:t>REST Interface </a:t>
            </a:r>
            <a:r>
              <a:rPr sz="1050" dirty="0" smtClean="0"/>
              <a:t>(node</a:t>
            </a:r>
            <a:r>
              <a:rPr sz="1050" dirty="0"/>
              <a:t>)</a:t>
            </a:r>
          </a:p>
        </p:txBody>
      </p:sp>
      <p:sp>
        <p:nvSpPr>
          <p:cNvPr id="158" name="PubSub Layer (MQTT)"/>
          <p:cNvSpPr/>
          <p:nvPr/>
        </p:nvSpPr>
        <p:spPr>
          <a:xfrm>
            <a:off x="4491874" y="4049839"/>
            <a:ext cx="2448656" cy="38335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/>
          <a:p>
            <a:pPr algn="ctr">
              <a:defRPr sz="2000"/>
            </a:pPr>
            <a:r>
              <a:rPr sz="1200" dirty="0"/>
              <a:t>PubSub </a:t>
            </a:r>
            <a:r>
              <a:rPr sz="1200" dirty="0" smtClean="0"/>
              <a:t>Layer</a:t>
            </a:r>
            <a:r>
              <a:rPr lang="en-US" sz="1200" dirty="0" smtClean="0"/>
              <a:t>. </a:t>
            </a:r>
            <a:r>
              <a:rPr sz="1200" dirty="0" smtClean="0"/>
              <a:t>(MQTT</a:t>
            </a:r>
            <a:r>
              <a:rPr sz="1200" dirty="0"/>
              <a:t>)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7331855" y="2825742"/>
            <a:ext cx="1231164" cy="485140"/>
            <a:chOff x="196112" y="0"/>
            <a:chExt cx="2607365" cy="1027431"/>
          </a:xfrm>
        </p:grpSpPr>
        <p:sp>
          <p:nvSpPr>
            <p:cNvPr id="222" name="Authentication Server (LDAP)"/>
            <p:cNvSpPr/>
            <p:nvPr/>
          </p:nvSpPr>
          <p:spPr>
            <a:xfrm>
              <a:off x="196112" y="0"/>
              <a:ext cx="2607365" cy="10274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 algn="l">
                <a:defRPr sz="2000"/>
              </a:pPr>
              <a:r>
                <a:rPr lang="en-US" sz="1000" dirty="0" smtClean="0"/>
                <a:t> </a:t>
              </a:r>
              <a:r>
                <a:rPr sz="1000" dirty="0" err="1" smtClean="0"/>
                <a:t>Auth</a:t>
              </a:r>
              <a:r>
                <a:rPr lang="en-US" sz="1000" dirty="0" smtClean="0"/>
                <a:t> / ACL</a:t>
              </a:r>
              <a:r>
                <a:rPr sz="1000" dirty="0"/>
                <a:t/>
              </a:r>
              <a:br>
                <a:rPr sz="1000" dirty="0"/>
              </a:br>
              <a:r>
                <a:rPr lang="en-US" sz="1000" dirty="0" smtClean="0"/>
                <a:t> </a:t>
              </a:r>
              <a:r>
                <a:rPr sz="1000" dirty="0" smtClean="0"/>
                <a:t>Server (</a:t>
              </a:r>
              <a:r>
                <a:rPr lang="en-US" sz="1000" dirty="0" smtClean="0"/>
                <a:t>OAuth</a:t>
              </a:r>
              <a:r>
                <a:rPr sz="1000" dirty="0" smtClean="0"/>
                <a:t>) </a:t>
              </a:r>
              <a:endParaRPr sz="1000" dirty="0"/>
            </a:p>
          </p:txBody>
        </p:sp>
        <p:pic>
          <p:nvPicPr>
            <p:cNvPr id="223" name="pasted-image.png" descr="pasted-image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2793" y="105013"/>
              <a:ext cx="613054" cy="81740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160" name="Group"/>
          <p:cNvGrpSpPr/>
          <p:nvPr/>
        </p:nvGrpSpPr>
        <p:grpSpPr>
          <a:xfrm>
            <a:off x="5813498" y="2825742"/>
            <a:ext cx="1231164" cy="485140"/>
            <a:chOff x="0" y="0"/>
            <a:chExt cx="2607365" cy="1027431"/>
          </a:xfrm>
        </p:grpSpPr>
        <p:sp>
          <p:nvSpPr>
            <p:cNvPr id="220" name="Metadata DB (MongoDB)"/>
            <p:cNvSpPr/>
            <p:nvPr/>
          </p:nvSpPr>
          <p:spPr>
            <a:xfrm>
              <a:off x="0" y="0"/>
              <a:ext cx="2607366" cy="102743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 algn="l">
                <a:defRPr sz="2000"/>
              </a:pPr>
              <a:r>
                <a:rPr lang="en-US" sz="1000" dirty="0" smtClean="0"/>
                <a:t> </a:t>
              </a:r>
              <a:r>
                <a:rPr sz="1000" dirty="0" smtClean="0"/>
                <a:t>Metadata </a:t>
              </a:r>
              <a:r>
                <a:rPr sz="1000" dirty="0"/>
                <a:t>DB</a:t>
              </a:r>
              <a:br>
                <a:rPr sz="1000" dirty="0"/>
              </a:br>
              <a:r>
                <a:rPr lang="en-US" sz="1000" dirty="0" smtClean="0"/>
                <a:t> </a:t>
              </a:r>
              <a:r>
                <a:rPr sz="1000" dirty="0" smtClean="0"/>
                <a:t>(</a:t>
              </a:r>
              <a:r>
                <a:rPr sz="1000" dirty="0"/>
                <a:t>MongoDB)</a:t>
              </a:r>
            </a:p>
          </p:txBody>
        </p:sp>
        <p:pic>
          <p:nvPicPr>
            <p:cNvPr id="221" name="pasted-image.png" descr="pasted-image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8345" y="114757"/>
              <a:ext cx="613053" cy="81740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161" name="Group"/>
          <p:cNvGrpSpPr/>
          <p:nvPr/>
        </p:nvGrpSpPr>
        <p:grpSpPr>
          <a:xfrm>
            <a:off x="4387743" y="2825742"/>
            <a:ext cx="1231164" cy="485140"/>
            <a:chOff x="0" y="0"/>
            <a:chExt cx="2607365" cy="1027431"/>
          </a:xfrm>
        </p:grpSpPr>
        <p:sp>
          <p:nvSpPr>
            <p:cNvPr id="218" name="Timeseries DB (InfluxDB)"/>
            <p:cNvSpPr/>
            <p:nvPr/>
          </p:nvSpPr>
          <p:spPr>
            <a:xfrm>
              <a:off x="0" y="0"/>
              <a:ext cx="2607366" cy="102743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noAutofit/>
            </a:bodyPr>
            <a:lstStyle/>
            <a:p>
              <a:pPr algn="l">
                <a:defRPr sz="2000"/>
              </a:pPr>
              <a:r>
                <a:rPr lang="en-US" sz="1000" dirty="0" smtClean="0"/>
                <a:t> </a:t>
              </a:r>
              <a:r>
                <a:rPr sz="1000" dirty="0" err="1" smtClean="0"/>
                <a:t>Timeseries</a:t>
              </a:r>
              <a:r>
                <a:rPr sz="1000" dirty="0" smtClean="0"/>
                <a:t> </a:t>
              </a:r>
              <a:r>
                <a:rPr sz="1000" dirty="0"/>
                <a:t>DB</a:t>
              </a:r>
              <a:br>
                <a:rPr sz="1000" dirty="0"/>
              </a:br>
              <a:r>
                <a:rPr lang="en-US" sz="1000" dirty="0" smtClean="0"/>
                <a:t> </a:t>
              </a:r>
              <a:r>
                <a:rPr sz="1000" dirty="0" smtClean="0"/>
                <a:t>(</a:t>
              </a:r>
              <a:r>
                <a:rPr sz="1000" dirty="0" err="1"/>
                <a:t>InfluxDB</a:t>
              </a:r>
              <a:r>
                <a:rPr sz="1000" dirty="0"/>
                <a:t>)</a:t>
              </a:r>
            </a:p>
          </p:txBody>
        </p:sp>
        <p:pic>
          <p:nvPicPr>
            <p:cNvPr id="219" name="pasted-image.png" descr="pasted-image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8721" y="105014"/>
              <a:ext cx="613053" cy="81740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62" name="Gateway"/>
          <p:cNvSpPr/>
          <p:nvPr/>
        </p:nvSpPr>
        <p:spPr>
          <a:xfrm>
            <a:off x="5308424" y="4804207"/>
            <a:ext cx="812298" cy="383359"/>
          </a:xfrm>
          <a:prstGeom prst="roundRect">
            <a:avLst>
              <a:gd name="adj" fmla="val 2199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pPr algn="ctr"/>
            <a:r>
              <a:rPr sz="1050" dirty="0"/>
              <a:t>Gateway</a:t>
            </a:r>
          </a:p>
        </p:txBody>
      </p:sp>
      <p:sp>
        <p:nvSpPr>
          <p:cNvPr id="163" name="Website"/>
          <p:cNvSpPr/>
          <p:nvPr/>
        </p:nvSpPr>
        <p:spPr>
          <a:xfrm>
            <a:off x="4551842" y="1401951"/>
            <a:ext cx="756620" cy="252566"/>
          </a:xfrm>
          <a:prstGeom prst="roundRect">
            <a:avLst>
              <a:gd name="adj" fmla="val 25085"/>
            </a:avLst>
          </a:prstGeom>
          <a:solidFill>
            <a:schemeClr val="bg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pPr algn="ctr"/>
            <a:r>
              <a:rPr lang="en-US" sz="1050" dirty="0" smtClean="0"/>
              <a:t>Web Portal</a:t>
            </a:r>
            <a:endParaRPr sz="1050" dirty="0"/>
          </a:p>
        </p:txBody>
      </p:sp>
      <p:sp>
        <p:nvSpPr>
          <p:cNvPr id="164" name="Apps"/>
          <p:cNvSpPr/>
          <p:nvPr/>
        </p:nvSpPr>
        <p:spPr>
          <a:xfrm>
            <a:off x="5411065" y="1401951"/>
            <a:ext cx="610274" cy="252566"/>
          </a:xfrm>
          <a:prstGeom prst="roundRect">
            <a:avLst>
              <a:gd name="adj" fmla="val 25085"/>
            </a:avLst>
          </a:prstGeom>
          <a:solidFill>
            <a:schemeClr val="bg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pPr algn="ctr"/>
            <a:r>
              <a:rPr sz="1050" dirty="0"/>
              <a:t>Apps</a:t>
            </a:r>
          </a:p>
        </p:txBody>
      </p:sp>
      <p:sp>
        <p:nvSpPr>
          <p:cNvPr id="165" name="Tools"/>
          <p:cNvSpPr/>
          <p:nvPr/>
        </p:nvSpPr>
        <p:spPr>
          <a:xfrm>
            <a:off x="6243877" y="1401951"/>
            <a:ext cx="610274" cy="252566"/>
          </a:xfrm>
          <a:prstGeom prst="roundRect">
            <a:avLst>
              <a:gd name="adj" fmla="val 25085"/>
            </a:avLst>
          </a:prstGeom>
          <a:solidFill>
            <a:schemeClr val="bg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pPr algn="ctr"/>
            <a:r>
              <a:rPr sz="1050" dirty="0"/>
              <a:t>Tools</a:t>
            </a:r>
          </a:p>
        </p:txBody>
      </p:sp>
      <p:sp>
        <p:nvSpPr>
          <p:cNvPr id="166" name="Data Logger"/>
          <p:cNvSpPr/>
          <p:nvPr/>
        </p:nvSpPr>
        <p:spPr>
          <a:xfrm>
            <a:off x="2932004" y="2831739"/>
            <a:ext cx="1219170" cy="47314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pPr algn="ctr"/>
            <a:r>
              <a:rPr sz="1050" dirty="0"/>
              <a:t>Data Logger</a:t>
            </a:r>
          </a:p>
        </p:txBody>
      </p:sp>
      <p:sp>
        <p:nvSpPr>
          <p:cNvPr id="167" name="Field node"/>
          <p:cNvSpPr/>
          <p:nvPr/>
        </p:nvSpPr>
        <p:spPr>
          <a:xfrm>
            <a:off x="5416363" y="5495366"/>
            <a:ext cx="599678" cy="602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endParaRPr sz="1050" dirty="0"/>
          </a:p>
        </p:txBody>
      </p:sp>
      <p:sp>
        <p:nvSpPr>
          <p:cNvPr id="168" name="Field node"/>
          <p:cNvSpPr/>
          <p:nvPr/>
        </p:nvSpPr>
        <p:spPr>
          <a:xfrm>
            <a:off x="4477865" y="5495366"/>
            <a:ext cx="599678" cy="602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endParaRPr sz="1050" dirty="0"/>
          </a:p>
        </p:txBody>
      </p:sp>
      <p:sp>
        <p:nvSpPr>
          <p:cNvPr id="169" name="Field node"/>
          <p:cNvSpPr/>
          <p:nvPr/>
        </p:nvSpPr>
        <p:spPr>
          <a:xfrm>
            <a:off x="6354861" y="5495366"/>
            <a:ext cx="599678" cy="602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endParaRPr sz="1050" dirty="0"/>
          </a:p>
        </p:txBody>
      </p:sp>
      <p:cxnSp>
        <p:nvCxnSpPr>
          <p:cNvPr id="170" name="Connection Line"/>
          <p:cNvCxnSpPr/>
          <p:nvPr/>
        </p:nvCxnSpPr>
        <p:spPr>
          <a:xfrm flipV="1">
            <a:off x="5054992" y="5187566"/>
            <a:ext cx="412223" cy="504810"/>
          </a:xfrm>
          <a:prstGeom prst="straightConnector1">
            <a:avLst/>
          </a:prstGeom>
          <a:ln w="38100">
            <a:solidFill>
              <a:srgbClr val="942192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171" name="Connection Line"/>
          <p:cNvCxnSpPr/>
          <p:nvPr/>
        </p:nvCxnSpPr>
        <p:spPr>
          <a:xfrm flipH="1" flipV="1">
            <a:off x="5714573" y="5187566"/>
            <a:ext cx="1630" cy="307800"/>
          </a:xfrm>
          <a:prstGeom prst="straightConnector1">
            <a:avLst/>
          </a:prstGeom>
          <a:ln w="38100">
            <a:solidFill>
              <a:srgbClr val="942192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172" name="Connection Line"/>
          <p:cNvCxnSpPr/>
          <p:nvPr/>
        </p:nvCxnSpPr>
        <p:spPr>
          <a:xfrm flipH="1" flipV="1">
            <a:off x="5963389" y="5201080"/>
            <a:ext cx="401370" cy="466870"/>
          </a:xfrm>
          <a:prstGeom prst="straightConnector1">
            <a:avLst/>
          </a:prstGeom>
          <a:ln w="38100">
            <a:solidFill>
              <a:srgbClr val="942192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173" name="Connection Line"/>
          <p:cNvCxnSpPr/>
          <p:nvPr/>
        </p:nvCxnSpPr>
        <p:spPr>
          <a:xfrm rot="5400000" flipH="1" flipV="1">
            <a:off x="5529982" y="4622758"/>
            <a:ext cx="36289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433FF"/>
            </a:solidFill>
            <a:miter lim="400000"/>
            <a:headEnd type="triangle"/>
            <a:tailEnd type="triangle"/>
          </a:ln>
        </p:spPr>
      </p:cxnSp>
      <p:sp>
        <p:nvSpPr>
          <p:cNvPr id="174" name="Gateway"/>
          <p:cNvSpPr/>
          <p:nvPr/>
        </p:nvSpPr>
        <p:spPr>
          <a:xfrm>
            <a:off x="7346928" y="4804207"/>
            <a:ext cx="812298" cy="383359"/>
          </a:xfrm>
          <a:prstGeom prst="roundRect">
            <a:avLst>
              <a:gd name="adj" fmla="val 2199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pPr algn="ctr"/>
            <a:r>
              <a:rPr sz="1050" dirty="0"/>
              <a:t>Gateway</a:t>
            </a:r>
          </a:p>
        </p:txBody>
      </p:sp>
      <p:sp>
        <p:nvSpPr>
          <p:cNvPr id="175" name="Gateway"/>
          <p:cNvSpPr/>
          <p:nvPr/>
        </p:nvSpPr>
        <p:spPr>
          <a:xfrm>
            <a:off x="3319478" y="4804207"/>
            <a:ext cx="812298" cy="383359"/>
          </a:xfrm>
          <a:prstGeom prst="roundRect">
            <a:avLst>
              <a:gd name="adj" fmla="val 2199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pPr algn="ctr"/>
            <a:r>
              <a:rPr sz="1050"/>
              <a:t>Gateway</a:t>
            </a:r>
          </a:p>
        </p:txBody>
      </p:sp>
      <p:sp>
        <p:nvSpPr>
          <p:cNvPr id="176" name="Connection Line"/>
          <p:cNvSpPr/>
          <p:nvPr/>
        </p:nvSpPr>
        <p:spPr>
          <a:xfrm>
            <a:off x="3725337" y="4441310"/>
            <a:ext cx="1662905" cy="35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1798"/>
                </a:lnTo>
                <a:lnTo>
                  <a:pt x="21600" y="11798"/>
                </a:lnTo>
                <a:lnTo>
                  <a:pt x="21600" y="0"/>
                </a:lnTo>
              </a:path>
            </a:pathLst>
          </a:custGeom>
          <a:ln w="38100">
            <a:solidFill>
              <a:srgbClr val="0433F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77" name="Connection Line"/>
          <p:cNvSpPr/>
          <p:nvPr/>
        </p:nvSpPr>
        <p:spPr>
          <a:xfrm>
            <a:off x="6048486" y="4441310"/>
            <a:ext cx="1658108" cy="35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1798"/>
                </a:lnTo>
                <a:lnTo>
                  <a:pt x="21600" y="11798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433F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78" name="Line"/>
          <p:cNvSpPr/>
          <p:nvPr/>
        </p:nvSpPr>
        <p:spPr>
          <a:xfrm>
            <a:off x="4329971" y="4995886"/>
            <a:ext cx="781888" cy="0"/>
          </a:xfrm>
          <a:prstGeom prst="line">
            <a:avLst/>
          </a:prstGeom>
          <a:ln w="1143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47625" tIns="47625" rIns="47625" bIns="47625" anchor="ctr"/>
          <a:lstStyle/>
          <a:p>
            <a:pPr>
              <a:defRPr sz="2000"/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6320546" y="4995886"/>
            <a:ext cx="781888" cy="0"/>
          </a:xfrm>
          <a:prstGeom prst="line">
            <a:avLst/>
          </a:prstGeom>
          <a:ln w="1143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47625" tIns="47625" rIns="47625" bIns="47625" anchor="ctr"/>
          <a:lstStyle/>
          <a:p>
            <a:pPr>
              <a:defRPr sz="2000"/>
            </a:pPr>
            <a:endParaRPr/>
          </a:p>
        </p:txBody>
      </p:sp>
      <p:sp>
        <p:nvSpPr>
          <p:cNvPr id="180" name="Field node"/>
          <p:cNvSpPr/>
          <p:nvPr/>
        </p:nvSpPr>
        <p:spPr>
          <a:xfrm>
            <a:off x="8101901" y="5495366"/>
            <a:ext cx="599678" cy="602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endParaRPr sz="1050" dirty="0"/>
          </a:p>
        </p:txBody>
      </p:sp>
      <p:sp>
        <p:nvSpPr>
          <p:cNvPr id="181" name="Field node"/>
          <p:cNvSpPr/>
          <p:nvPr/>
        </p:nvSpPr>
        <p:spPr>
          <a:xfrm>
            <a:off x="2730826" y="5495366"/>
            <a:ext cx="599678" cy="60294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endParaRPr sz="1050" dirty="0"/>
          </a:p>
        </p:txBody>
      </p:sp>
      <p:cxnSp>
        <p:nvCxnSpPr>
          <p:cNvPr id="182" name="Connection Line"/>
          <p:cNvCxnSpPr/>
          <p:nvPr/>
        </p:nvCxnSpPr>
        <p:spPr>
          <a:xfrm flipV="1">
            <a:off x="3242683" y="5187566"/>
            <a:ext cx="238401" cy="396099"/>
          </a:xfrm>
          <a:prstGeom prst="straightConnector1">
            <a:avLst/>
          </a:prstGeom>
          <a:ln w="38100">
            <a:solidFill>
              <a:srgbClr val="942192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183" name="Connection Line"/>
          <p:cNvCxnSpPr/>
          <p:nvPr/>
        </p:nvCxnSpPr>
        <p:spPr>
          <a:xfrm flipH="1" flipV="1">
            <a:off x="4054383" y="5187566"/>
            <a:ext cx="437491" cy="480383"/>
          </a:xfrm>
          <a:prstGeom prst="straightConnector1">
            <a:avLst/>
          </a:prstGeom>
          <a:ln w="25400">
            <a:solidFill>
              <a:srgbClr val="942192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184" name="Connection Line"/>
          <p:cNvCxnSpPr/>
          <p:nvPr/>
        </p:nvCxnSpPr>
        <p:spPr>
          <a:xfrm flipH="1" flipV="1">
            <a:off x="7854715" y="5187566"/>
            <a:ext cx="335007" cy="396099"/>
          </a:xfrm>
          <a:prstGeom prst="straightConnector1">
            <a:avLst/>
          </a:prstGeom>
          <a:ln w="38100">
            <a:solidFill>
              <a:srgbClr val="942192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185" name="Connection Line"/>
          <p:cNvCxnSpPr/>
          <p:nvPr/>
        </p:nvCxnSpPr>
        <p:spPr>
          <a:xfrm flipV="1">
            <a:off x="6937272" y="5187566"/>
            <a:ext cx="516074" cy="480383"/>
          </a:xfrm>
          <a:prstGeom prst="straightConnector1">
            <a:avLst/>
          </a:prstGeom>
          <a:ln w="25400">
            <a:solidFill>
              <a:srgbClr val="942192"/>
            </a:solidFill>
            <a:custDash>
              <a:ds d="200000" sp="200000"/>
            </a:custDash>
            <a:miter lim="400000"/>
            <a:tailEnd type="triangle"/>
          </a:ln>
        </p:spPr>
      </p:cxnSp>
      <p:sp>
        <p:nvSpPr>
          <p:cNvPr id="186" name="Connection Line"/>
          <p:cNvSpPr/>
          <p:nvPr/>
        </p:nvSpPr>
        <p:spPr>
          <a:xfrm>
            <a:off x="5003249" y="3316828"/>
            <a:ext cx="714216" cy="715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6452"/>
                </a:lnTo>
                <a:lnTo>
                  <a:pt x="0" y="6452"/>
                </a:lnTo>
                <a:lnTo>
                  <a:pt x="0" y="0"/>
                </a:lnTo>
              </a:path>
            </a:pathLst>
          </a:custGeom>
          <a:ln w="38100">
            <a:solidFill>
              <a:srgbClr val="009051"/>
            </a:solidFill>
            <a:miter lim="400000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87" name="Connection Line"/>
          <p:cNvSpPr/>
          <p:nvPr/>
        </p:nvSpPr>
        <p:spPr>
          <a:xfrm>
            <a:off x="3541236" y="3310831"/>
            <a:ext cx="1996925" cy="730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2057"/>
                </a:lnTo>
                <a:lnTo>
                  <a:pt x="0" y="12057"/>
                </a:lnTo>
                <a:lnTo>
                  <a:pt x="0" y="0"/>
                </a:lnTo>
              </a:path>
            </a:pathLst>
          </a:custGeom>
          <a:ln w="38100">
            <a:solidFill>
              <a:srgbClr val="0433F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88" name="Connection Line"/>
          <p:cNvSpPr/>
          <p:nvPr/>
        </p:nvSpPr>
        <p:spPr>
          <a:xfrm>
            <a:off x="5897967" y="3316828"/>
            <a:ext cx="530714" cy="715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6483"/>
                </a:lnTo>
                <a:lnTo>
                  <a:pt x="21600" y="6483"/>
                </a:lnTo>
                <a:lnTo>
                  <a:pt x="21600" y="0"/>
                </a:lnTo>
              </a:path>
            </a:pathLst>
          </a:custGeom>
          <a:ln w="38100">
            <a:solidFill>
              <a:srgbClr val="929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89" name="Connection Line"/>
          <p:cNvSpPr/>
          <p:nvPr/>
        </p:nvSpPr>
        <p:spPr>
          <a:xfrm>
            <a:off x="6077871" y="3316829"/>
            <a:ext cx="1776844" cy="715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1891"/>
                </a:lnTo>
                <a:lnTo>
                  <a:pt x="21600" y="11891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2600"/>
            </a:solidFill>
            <a:miter lim="400000"/>
            <a:head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90" name="Connection Line"/>
          <p:cNvSpPr/>
          <p:nvPr/>
        </p:nvSpPr>
        <p:spPr>
          <a:xfrm>
            <a:off x="3541236" y="2401722"/>
            <a:ext cx="1996925" cy="423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601"/>
                </a:lnTo>
                <a:lnTo>
                  <a:pt x="21600" y="10601"/>
                </a:lnTo>
                <a:lnTo>
                  <a:pt x="21600" y="0"/>
                </a:lnTo>
              </a:path>
            </a:pathLst>
          </a:custGeom>
          <a:ln w="38100">
            <a:solidFill>
              <a:srgbClr val="00905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91" name="Connection Line"/>
          <p:cNvSpPr/>
          <p:nvPr/>
        </p:nvSpPr>
        <p:spPr>
          <a:xfrm>
            <a:off x="5003249" y="2401722"/>
            <a:ext cx="714216" cy="417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4286"/>
                </a:lnTo>
                <a:lnTo>
                  <a:pt x="21600" y="14286"/>
                </a:lnTo>
                <a:lnTo>
                  <a:pt x="21600" y="0"/>
                </a:lnTo>
              </a:path>
            </a:pathLst>
          </a:custGeom>
          <a:ln w="38100">
            <a:solidFill>
              <a:srgbClr val="00905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92" name="Connection Line"/>
          <p:cNvSpPr/>
          <p:nvPr/>
        </p:nvSpPr>
        <p:spPr>
          <a:xfrm>
            <a:off x="5897967" y="2401722"/>
            <a:ext cx="530714" cy="417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286"/>
                </a:lnTo>
                <a:lnTo>
                  <a:pt x="21600" y="14286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929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93" name="Connection Line"/>
          <p:cNvSpPr/>
          <p:nvPr/>
        </p:nvSpPr>
        <p:spPr>
          <a:xfrm>
            <a:off x="6077871" y="2401722"/>
            <a:ext cx="1776844" cy="417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0754"/>
                </a:lnTo>
                <a:lnTo>
                  <a:pt x="0" y="10754"/>
                </a:lnTo>
                <a:lnTo>
                  <a:pt x="0" y="0"/>
                </a:lnTo>
              </a:path>
            </a:pathLst>
          </a:custGeom>
          <a:ln w="38100">
            <a:solidFill>
              <a:srgbClr val="FF26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94" name="Serializer"/>
          <p:cNvSpPr/>
          <p:nvPr/>
        </p:nvSpPr>
        <p:spPr>
          <a:xfrm>
            <a:off x="1506249" y="2831739"/>
            <a:ext cx="1219171" cy="47314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7625" tIns="47625" rIns="47625" bIns="47625" anchor="ctr"/>
          <a:lstStyle>
            <a:lvl1pPr>
              <a:defRPr sz="2000"/>
            </a:lvl1pPr>
          </a:lstStyle>
          <a:p>
            <a:pPr algn="ctr"/>
            <a:r>
              <a:rPr lang="en-US" sz="1050" dirty="0" err="1" smtClean="0"/>
              <a:t>LoRaWAN</a:t>
            </a:r>
            <a:r>
              <a:rPr lang="en-US" sz="1050" dirty="0" smtClean="0"/>
              <a:t> Server</a:t>
            </a:r>
            <a:endParaRPr sz="1050" dirty="0"/>
          </a:p>
        </p:txBody>
      </p:sp>
      <p:sp>
        <p:nvSpPr>
          <p:cNvPr id="195" name="Line"/>
          <p:cNvSpPr/>
          <p:nvPr/>
        </p:nvSpPr>
        <p:spPr>
          <a:xfrm>
            <a:off x="821318" y="3139166"/>
            <a:ext cx="597111" cy="0"/>
          </a:xfrm>
          <a:prstGeom prst="line">
            <a:avLst/>
          </a:prstGeom>
          <a:ln w="1143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47625" tIns="47625" rIns="47625" bIns="47625" anchor="ctr"/>
          <a:lstStyle/>
          <a:p>
            <a:pPr>
              <a:defRPr sz="2000"/>
            </a:pPr>
            <a:endParaRPr/>
          </a:p>
        </p:txBody>
      </p:sp>
      <p:grpSp>
        <p:nvGrpSpPr>
          <p:cNvPr id="196" name="Group"/>
          <p:cNvGrpSpPr/>
          <p:nvPr/>
        </p:nvGrpSpPr>
        <p:grpSpPr>
          <a:xfrm>
            <a:off x="620596" y="5223969"/>
            <a:ext cx="1736066" cy="1270399"/>
            <a:chOff x="0" y="0"/>
            <a:chExt cx="3676650" cy="2690458"/>
          </a:xfrm>
        </p:grpSpPr>
        <p:sp>
          <p:nvSpPr>
            <p:cNvPr id="207" name="Data flows"/>
            <p:cNvSpPr/>
            <p:nvPr/>
          </p:nvSpPr>
          <p:spPr>
            <a:xfrm>
              <a:off x="0" y="0"/>
              <a:ext cx="3676650" cy="26692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t">
              <a:noAutofit/>
            </a:bodyPr>
            <a:lstStyle>
              <a:lvl1pPr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100"/>
                <a:t>Data flows</a:t>
              </a:r>
            </a:p>
          </p:txBody>
        </p:sp>
        <p:sp>
          <p:nvSpPr>
            <p:cNvPr id="208" name="Line"/>
            <p:cNvSpPr/>
            <p:nvPr/>
          </p:nvSpPr>
          <p:spPr>
            <a:xfrm>
              <a:off x="295183" y="742733"/>
              <a:ext cx="443038" cy="1"/>
            </a:xfrm>
            <a:prstGeom prst="line">
              <a:avLst/>
            </a:prstGeom>
            <a:noFill/>
            <a:ln w="50800" cap="flat">
              <a:solidFill>
                <a:srgbClr val="009051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>
                <a:defRPr sz="2000"/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>
              <a:off x="295183" y="1992708"/>
              <a:ext cx="443038" cy="1"/>
            </a:xfrm>
            <a:prstGeom prst="line">
              <a:avLst/>
            </a:prstGeom>
            <a:noFill/>
            <a:ln w="50800" cap="flat">
              <a:solidFill>
                <a:srgbClr val="9290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>
                <a:defRPr sz="2000"/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>
              <a:off x="295183" y="2409368"/>
              <a:ext cx="443038" cy="1"/>
            </a:xfrm>
            <a:prstGeom prst="line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>
                <a:defRPr sz="2000"/>
              </a:pPr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295183" y="1159391"/>
              <a:ext cx="443038" cy="1"/>
            </a:xfrm>
            <a:prstGeom prst="line">
              <a:avLst/>
            </a:prstGeom>
            <a:noFill/>
            <a:ln w="508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>
                <a:defRPr sz="2000"/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 flipV="1">
              <a:off x="295184" y="1576048"/>
              <a:ext cx="443039" cy="2"/>
            </a:xfrm>
            <a:prstGeom prst="line">
              <a:avLst/>
            </a:prstGeom>
            <a:noFill/>
            <a:ln w="50800" cap="flat">
              <a:solidFill>
                <a:srgbClr val="942192"/>
              </a:solidFill>
              <a:prstDash val="solid"/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>
                <a:defRPr sz="2000"/>
              </a:pPr>
              <a:endParaRPr/>
            </a:p>
          </p:txBody>
        </p:sp>
        <p:sp>
          <p:nvSpPr>
            <p:cNvPr id="213" name="HTTP REST"/>
            <p:cNvSpPr/>
            <p:nvPr/>
          </p:nvSpPr>
          <p:spPr>
            <a:xfrm>
              <a:off x="977647" y="461639"/>
              <a:ext cx="2607366" cy="56218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>
              <a:lvl1pPr algn="l">
                <a:defRPr sz="2000"/>
              </a:lvl1pPr>
            </a:lstStyle>
            <a:p>
              <a:r>
                <a:rPr sz="1050"/>
                <a:t>HTTP REST</a:t>
              </a:r>
            </a:p>
          </p:txBody>
        </p:sp>
        <p:sp>
          <p:nvSpPr>
            <p:cNvPr id="214" name="Publish-Subscribe"/>
            <p:cNvSpPr/>
            <p:nvPr/>
          </p:nvSpPr>
          <p:spPr>
            <a:xfrm>
              <a:off x="977647" y="878299"/>
              <a:ext cx="2607366" cy="56218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>
              <a:lvl1pPr algn="l">
                <a:defRPr sz="2000"/>
              </a:lvl1pPr>
            </a:lstStyle>
            <a:p>
              <a:r>
                <a:rPr sz="1050" dirty="0"/>
                <a:t>Publish-Subscribe</a:t>
              </a:r>
            </a:p>
          </p:txBody>
        </p:sp>
        <p:sp>
          <p:nvSpPr>
            <p:cNvPr id="215" name="FieldBus Protocol"/>
            <p:cNvSpPr/>
            <p:nvPr/>
          </p:nvSpPr>
          <p:spPr>
            <a:xfrm>
              <a:off x="977647" y="1294954"/>
              <a:ext cx="2607366" cy="56218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>
              <a:lvl1pPr algn="l">
                <a:defRPr sz="2000"/>
              </a:lvl1pPr>
            </a:lstStyle>
            <a:p>
              <a:r>
                <a:rPr sz="1050" dirty="0"/>
                <a:t>FieldBus Protocol</a:t>
              </a:r>
            </a:p>
          </p:txBody>
        </p:sp>
        <p:sp>
          <p:nvSpPr>
            <p:cNvPr id="216" name="Wire Protocol"/>
            <p:cNvSpPr/>
            <p:nvPr/>
          </p:nvSpPr>
          <p:spPr>
            <a:xfrm>
              <a:off x="977647" y="1703309"/>
              <a:ext cx="2607366" cy="56218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>
              <a:lvl1pPr algn="l">
                <a:defRPr sz="2000"/>
              </a:lvl1pPr>
            </a:lstStyle>
            <a:p>
              <a:r>
                <a:rPr sz="1050" dirty="0"/>
                <a:t>Wire Protocol</a:t>
              </a:r>
            </a:p>
          </p:txBody>
        </p:sp>
        <p:sp>
          <p:nvSpPr>
            <p:cNvPr id="217" name="Auth Protocol"/>
            <p:cNvSpPr/>
            <p:nvPr/>
          </p:nvSpPr>
          <p:spPr>
            <a:xfrm>
              <a:off x="977647" y="2128272"/>
              <a:ext cx="2607366" cy="56218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7625" tIns="47625" rIns="47625" bIns="47625" numCol="1" anchor="ctr">
              <a:spAutoFit/>
            </a:bodyPr>
            <a:lstStyle>
              <a:lvl1pPr algn="l">
                <a:defRPr sz="2000"/>
              </a:lvl1pPr>
            </a:lstStyle>
            <a:p>
              <a:r>
                <a:rPr sz="1050" dirty="0"/>
                <a:t>Auth Protocol</a:t>
              </a:r>
            </a:p>
          </p:txBody>
        </p:sp>
      </p:grpSp>
      <p:sp>
        <p:nvSpPr>
          <p:cNvPr id="197" name="Connection Line"/>
          <p:cNvSpPr/>
          <p:nvPr/>
        </p:nvSpPr>
        <p:spPr>
          <a:xfrm>
            <a:off x="2115804" y="3310832"/>
            <a:ext cx="3242455" cy="728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6162"/>
                </a:lnTo>
                <a:lnTo>
                  <a:pt x="0" y="16162"/>
                </a:lnTo>
                <a:lnTo>
                  <a:pt x="0" y="0"/>
                </a:lnTo>
              </a:path>
            </a:pathLst>
          </a:custGeom>
          <a:ln w="38100">
            <a:solidFill>
              <a:srgbClr val="0433F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98" name="Connection Line"/>
          <p:cNvSpPr/>
          <p:nvPr/>
        </p:nvSpPr>
        <p:spPr>
          <a:xfrm>
            <a:off x="2115804" y="2402921"/>
            <a:ext cx="3242455" cy="42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7353"/>
                </a:lnTo>
                <a:lnTo>
                  <a:pt x="21600" y="7353"/>
                </a:lnTo>
                <a:lnTo>
                  <a:pt x="21600" y="0"/>
                </a:lnTo>
              </a:path>
            </a:pathLst>
          </a:custGeom>
          <a:ln w="38100">
            <a:solidFill>
              <a:srgbClr val="009051"/>
            </a:solidFill>
            <a:miter lim="400000"/>
            <a:head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199" name="Connection Line"/>
          <p:cNvSpPr/>
          <p:nvPr/>
        </p:nvSpPr>
        <p:spPr>
          <a:xfrm>
            <a:off x="4941360" y="1645238"/>
            <a:ext cx="596203" cy="463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8745"/>
                </a:lnTo>
                <a:lnTo>
                  <a:pt x="0" y="8745"/>
                </a:lnTo>
                <a:lnTo>
                  <a:pt x="0" y="0"/>
                </a:lnTo>
              </a:path>
            </a:pathLst>
          </a:custGeom>
          <a:ln w="38100">
            <a:solidFill>
              <a:srgbClr val="00905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201" name="Connection Line"/>
          <p:cNvSpPr/>
          <p:nvPr/>
        </p:nvSpPr>
        <p:spPr>
          <a:xfrm>
            <a:off x="5897967" y="1654518"/>
            <a:ext cx="650650" cy="454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8745"/>
                </a:lnTo>
                <a:lnTo>
                  <a:pt x="21600" y="8745"/>
                </a:lnTo>
                <a:lnTo>
                  <a:pt x="21600" y="0"/>
                </a:lnTo>
              </a:path>
            </a:pathLst>
          </a:custGeom>
          <a:ln w="38100">
            <a:solidFill>
              <a:srgbClr val="00905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sz="1000"/>
          </a:p>
        </p:txBody>
      </p:sp>
      <p:sp>
        <p:nvSpPr>
          <p:cNvPr id="202" name="(optional)"/>
          <p:cNvSpPr/>
          <p:nvPr/>
        </p:nvSpPr>
        <p:spPr>
          <a:xfrm>
            <a:off x="8167943" y="4980763"/>
            <a:ext cx="675130" cy="2561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2994" tIns="42994" rIns="42994" bIns="42994" anchor="ctr">
            <a:spAutoFit/>
          </a:bodyPr>
          <a:lstStyle>
            <a:lvl1pPr>
              <a:defRPr sz="20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050"/>
              <a:t>(optional)</a:t>
            </a:r>
          </a:p>
        </p:txBody>
      </p:sp>
      <p:sp>
        <p:nvSpPr>
          <p:cNvPr id="203" name="Line"/>
          <p:cNvSpPr/>
          <p:nvPr/>
        </p:nvSpPr>
        <p:spPr>
          <a:xfrm>
            <a:off x="4152136" y="3101003"/>
            <a:ext cx="240642" cy="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2994" tIns="42994" rIns="42994" bIns="42994" anchor="ctr"/>
          <a:lstStyle/>
          <a:p>
            <a:pPr>
              <a:defRPr sz="2200"/>
            </a:pPr>
            <a:endParaRPr/>
          </a:p>
        </p:txBody>
      </p:sp>
      <p:cxnSp>
        <p:nvCxnSpPr>
          <p:cNvPr id="204" name="Straight Arrow Connector 203"/>
          <p:cNvCxnSpPr>
            <a:endCxn id="222" idx="1"/>
          </p:cNvCxnSpPr>
          <p:nvPr/>
        </p:nvCxnSpPr>
        <p:spPr>
          <a:xfrm flipV="1">
            <a:off x="7044662" y="3068312"/>
            <a:ext cx="287193" cy="1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" name="TextBox 204"/>
          <p:cNvSpPr txBox="1"/>
          <p:nvPr/>
        </p:nvSpPr>
        <p:spPr>
          <a:xfrm>
            <a:off x="4387744" y="5662840"/>
            <a:ext cx="810411" cy="2561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994" tIns="42994" rIns="42994" bIns="42994" numCol="1" spcCol="38100" rtlCol="0" anchor="ctr">
            <a:spAutoFit/>
          </a:bodyPr>
          <a:lstStyle/>
          <a:p>
            <a:pPr marL="0" marR="0" indent="0" algn="ctr" defTabSz="547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Actuator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6249495" y="5657486"/>
            <a:ext cx="810411" cy="2561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994" tIns="42994" rIns="42994" bIns="42994" numCol="1" spcCol="38100" rtlCol="0" anchor="ctr">
            <a:spAutoFit/>
          </a:bodyPr>
          <a:lstStyle/>
          <a:p>
            <a:pPr marL="0" marR="0" indent="0" algn="ctr" defTabSz="547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Actuator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629606" y="5657485"/>
            <a:ext cx="810411" cy="2561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994" tIns="42994" rIns="42994" bIns="42994" numCol="1" spcCol="38100" rtlCol="0" anchor="ctr">
            <a:spAutoFit/>
          </a:bodyPr>
          <a:lstStyle/>
          <a:p>
            <a:pPr marL="0" marR="0" indent="0" algn="ctr" defTabSz="547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Sensor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309367" y="5664920"/>
            <a:ext cx="810411" cy="2561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994" tIns="42994" rIns="42994" bIns="42994" numCol="1" spcCol="38100" rtlCol="0" anchor="ctr">
            <a:spAutoFit/>
          </a:bodyPr>
          <a:lstStyle/>
          <a:p>
            <a:pPr marL="0" marR="0" indent="0" algn="ctr" defTabSz="547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Sensor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7996535" y="5660682"/>
            <a:ext cx="810411" cy="2561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994" tIns="42994" rIns="42994" bIns="42994" numCol="1" spcCol="38100" rtlCol="0" anchor="ctr">
            <a:spAutoFit/>
          </a:bodyPr>
          <a:lstStyle/>
          <a:p>
            <a:pPr marL="0" marR="0" indent="0" algn="ctr" defTabSz="547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Sensor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" name="Straight Arrow Connector 3"/>
          <p:cNvCxnSpPr>
            <a:stCxn id="164" idx="2"/>
          </p:cNvCxnSpPr>
          <p:nvPr/>
        </p:nvCxnSpPr>
        <p:spPr>
          <a:xfrm flipH="1">
            <a:off x="5711429" y="1654517"/>
            <a:ext cx="4773" cy="454562"/>
          </a:xfrm>
          <a:prstGeom prst="straightConnector1">
            <a:avLst/>
          </a:prstGeom>
          <a:ln w="38100">
            <a:solidFill>
              <a:srgbClr val="03905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65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Pilot Deployments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8356600" y="6002867"/>
            <a:ext cx="787400" cy="753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38716" y="1117601"/>
            <a:ext cx="3685109" cy="2582333"/>
            <a:chOff x="1062084" y="1371600"/>
            <a:chExt cx="6839884" cy="479303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084" y="1371600"/>
              <a:ext cx="6839884" cy="479303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74170" y="4790024"/>
              <a:ext cx="160615" cy="2597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3844" y="4025280"/>
              <a:ext cx="160615" cy="2597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348" y="2319876"/>
              <a:ext cx="160615" cy="25979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7182" y="3401178"/>
              <a:ext cx="160615" cy="259793"/>
            </a:xfrm>
            <a:prstGeom prst="rect">
              <a:avLst/>
            </a:prstGeom>
          </p:spPr>
        </p:pic>
      </p:grpSp>
      <p:pic>
        <p:nvPicPr>
          <p:cNvPr id="16" name="Picture 15" descr="IMG_0240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802" y="4136555"/>
            <a:ext cx="3370854" cy="233913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306888" y="2055042"/>
            <a:ext cx="3368746" cy="4420649"/>
            <a:chOff x="2536749" y="57189"/>
            <a:chExt cx="2320485" cy="3045064"/>
          </a:xfrm>
        </p:grpSpPr>
        <p:pic>
          <p:nvPicPr>
            <p:cNvPr id="18" name="Picture 17" descr="IMG_20160810_144115.jpg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6749" y="57189"/>
              <a:ext cx="2320485" cy="3045064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 flipV="1">
              <a:off x="4471941" y="2401167"/>
              <a:ext cx="74710" cy="1707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255232" y="640311"/>
              <a:ext cx="387203" cy="1950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48758" y="6493138"/>
            <a:ext cx="4265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</a:rPr>
              <a:t>1-λ </a:t>
            </a:r>
            <a:r>
              <a:rPr lang="en-US" sz="1400" dirty="0">
                <a:latin typeface="Arial"/>
              </a:rPr>
              <a:t>separated 5.5dBi </a:t>
            </a:r>
            <a:r>
              <a:rPr lang="fi-FI" sz="1400" dirty="0">
                <a:latin typeface="Arial"/>
              </a:rPr>
              <a:t>902MHz ~ </a:t>
            </a:r>
            <a:r>
              <a:rPr lang="fi-FI" sz="1400" dirty="0" smtClean="0">
                <a:latin typeface="Arial"/>
              </a:rPr>
              <a:t>928MHz</a:t>
            </a:r>
            <a:endParaRPr lang="en-US" sz="1400" dirty="0">
              <a:latin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6887" y="6521403"/>
            <a:ext cx="3368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</a:rPr>
              <a:t>Rooftop Gateway</a:t>
            </a:r>
            <a:endParaRPr lang="en-US" sz="14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26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CMU </a:t>
            </a:r>
            <a:r>
              <a:rPr lang="en-US" dirty="0" err="1" smtClean="0"/>
              <a:t>LoRa</a:t>
            </a:r>
            <a:r>
              <a:rPr lang="en-US" dirty="0" smtClean="0"/>
              <a:t> Gateway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22032" y="1486820"/>
            <a:ext cx="7632752" cy="5028255"/>
            <a:chOff x="1977165" y="301486"/>
            <a:chExt cx="9523093" cy="62735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9426" y="805070"/>
              <a:ext cx="7695648" cy="57699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217051" y="309696"/>
              <a:ext cx="765037" cy="326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Helvetica" charset="0"/>
                  <a:ea typeface="Helvetica" charset="0"/>
                  <a:cs typeface="Helvetica" charset="0"/>
                </a:rPr>
                <a:t>SDR</a:t>
              </a:r>
              <a:endParaRPr lang="en-US" sz="11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 useBgFill="1">
          <p:nvSpPr>
            <p:cNvPr id="7" name="TextBox 6"/>
            <p:cNvSpPr txBox="1"/>
            <p:nvPr/>
          </p:nvSpPr>
          <p:spPr>
            <a:xfrm>
              <a:off x="7082032" y="301486"/>
              <a:ext cx="2928455" cy="32640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Helvetica" charset="0"/>
                  <a:ea typeface="Helvetica" charset="0"/>
                  <a:cs typeface="Helvetica" charset="0"/>
                </a:rPr>
                <a:t>32-Chan Concentrator (x2)</a:t>
              </a:r>
              <a:endParaRPr lang="en-US" sz="11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8" name="Straight Connector 7"/>
            <p:cNvCxnSpPr>
              <a:stCxn id="11" idx="2"/>
            </p:cNvCxnSpPr>
            <p:nvPr/>
          </p:nvCxnSpPr>
          <p:spPr>
            <a:xfrm flipH="1">
              <a:off x="7245064" y="640040"/>
              <a:ext cx="1301196" cy="19614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1" idx="2"/>
            </p:cNvCxnSpPr>
            <p:nvPr/>
          </p:nvCxnSpPr>
          <p:spPr>
            <a:xfrm flipH="1">
              <a:off x="8485256" y="640040"/>
              <a:ext cx="61004" cy="1727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777580" y="309696"/>
              <a:ext cx="765037" cy="326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Helvetica" charset="0"/>
                  <a:ea typeface="Helvetica" charset="0"/>
                  <a:cs typeface="Helvetica" charset="0"/>
                </a:rPr>
                <a:t>GPS</a:t>
              </a:r>
              <a:endParaRPr lang="en-US" sz="11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Connector 10"/>
            <p:cNvCxnSpPr>
              <a:stCxn id="16" idx="2"/>
            </p:cNvCxnSpPr>
            <p:nvPr/>
          </p:nvCxnSpPr>
          <p:spPr>
            <a:xfrm>
              <a:off x="3160099" y="648249"/>
              <a:ext cx="1157209" cy="24527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>
              <a:off x="4599570" y="648249"/>
              <a:ext cx="913173" cy="17192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531761" y="301486"/>
              <a:ext cx="765037" cy="326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 smtClean="0">
                  <a:latin typeface="Helvetica" charset="0"/>
                  <a:ea typeface="Helvetica" charset="0"/>
                  <a:cs typeface="Helvetica" charset="0"/>
                </a:rPr>
                <a:t>RPi</a:t>
              </a:r>
              <a:r>
                <a:rPr lang="en-US" sz="1100" dirty="0" smtClean="0">
                  <a:latin typeface="Helvetica" charset="0"/>
                  <a:ea typeface="Helvetica" charset="0"/>
                  <a:cs typeface="Helvetica" charset="0"/>
                </a:rPr>
                <a:t> 3</a:t>
              </a:r>
              <a:endParaRPr lang="en-US" sz="11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8495193" y="1376055"/>
              <a:ext cx="2147473" cy="17249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977165" y="301486"/>
              <a:ext cx="765037" cy="326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 smtClean="0">
                  <a:latin typeface="Helvetica" charset="0"/>
                  <a:ea typeface="Helvetica" charset="0"/>
                  <a:cs typeface="Helvetica" charset="0"/>
                </a:rPr>
                <a:t>PoE</a:t>
              </a:r>
              <a:endParaRPr lang="en-US" sz="11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480850" y="690696"/>
              <a:ext cx="1026285" cy="16085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953603" y="301486"/>
              <a:ext cx="2157779" cy="326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 smtClean="0">
                  <a:latin typeface="Helvetica" charset="0"/>
                  <a:ea typeface="Helvetica" charset="0"/>
                  <a:cs typeface="Helvetica" charset="0"/>
                </a:rPr>
                <a:t>MultiTech</a:t>
              </a:r>
              <a:r>
                <a:rPr lang="en-US" sz="1100" dirty="0" smtClean="0">
                  <a:latin typeface="Helvetica" charset="0"/>
                  <a:ea typeface="Helvetica" charset="0"/>
                  <a:cs typeface="Helvetica" charset="0"/>
                </a:rPr>
                <a:t> AP2 (x8)</a:t>
              </a:r>
              <a:endParaRPr lang="en-US" sz="11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032492" y="640040"/>
              <a:ext cx="328548" cy="23715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301589" y="2357563"/>
              <a:ext cx="193605" cy="382613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0040687" y="974552"/>
              <a:ext cx="1459571" cy="345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stackable</a:t>
              </a:r>
              <a:endParaRPr lang="en-US" sz="12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15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Campus Coverage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50" y="1495957"/>
            <a:ext cx="5775364" cy="5002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257" y="2048933"/>
            <a:ext cx="1634093" cy="41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0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Penetration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283" y="255060"/>
            <a:ext cx="4465317" cy="5711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78000"/>
            <a:ext cx="3750733" cy="28130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286000" y="1402824"/>
            <a:ext cx="218016" cy="3751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08579" y="6032344"/>
            <a:ext cx="35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 </a:t>
            </a:r>
            <a:r>
              <a:rPr lang="en-US" smtClean="0"/>
              <a:t>Floor poured concrete building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LoRa</a:t>
            </a:r>
            <a:r>
              <a:rPr lang="en-US" dirty="0" smtClean="0"/>
              <a:t> Devices on 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7615" y="1325563"/>
            <a:ext cx="6536079" cy="48514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LoRaBug</a:t>
            </a:r>
            <a:endParaRPr lang="en-US" dirty="0" smtClean="0"/>
          </a:p>
          <a:p>
            <a:pPr lvl="1"/>
            <a:r>
              <a:rPr lang="en-US" dirty="0" smtClean="0"/>
              <a:t>Open environmental sensor</a:t>
            </a:r>
          </a:p>
          <a:p>
            <a:pPr lvl="1"/>
            <a:r>
              <a:rPr lang="en-US" dirty="0" smtClean="0"/>
              <a:t>Monitors environment in remote indoor areas</a:t>
            </a:r>
          </a:p>
          <a:p>
            <a:pPr lvl="1"/>
            <a:endParaRPr lang="en-US" dirty="0"/>
          </a:p>
          <a:p>
            <a:r>
              <a:rPr lang="en-US" dirty="0" smtClean="0"/>
              <a:t>Laser Ranger</a:t>
            </a:r>
          </a:p>
          <a:p>
            <a:pPr lvl="1"/>
            <a:r>
              <a:rPr lang="en-US" dirty="0" smtClean="0"/>
              <a:t>Time-of-flight laser ranger</a:t>
            </a:r>
          </a:p>
          <a:p>
            <a:pPr lvl="1"/>
            <a:r>
              <a:rPr lang="en-US" dirty="0" smtClean="0"/>
              <a:t>Monitors structural deflection over time</a:t>
            </a:r>
          </a:p>
          <a:p>
            <a:endParaRPr lang="en-US" dirty="0" smtClean="0"/>
          </a:p>
          <a:p>
            <a:r>
              <a:rPr lang="en-US" dirty="0" smtClean="0"/>
              <a:t>Occupancy Sensing</a:t>
            </a:r>
          </a:p>
          <a:p>
            <a:pPr lvl="1"/>
            <a:r>
              <a:rPr lang="en-US" dirty="0" smtClean="0"/>
              <a:t>Measure people traffic across spaces</a:t>
            </a:r>
          </a:p>
          <a:p>
            <a:pPr lvl="1"/>
            <a:endParaRPr lang="en-US" dirty="0"/>
          </a:p>
          <a:p>
            <a:r>
              <a:rPr lang="en-US" dirty="0" smtClean="0"/>
              <a:t>Water Heater Controller</a:t>
            </a:r>
          </a:p>
          <a:p>
            <a:pPr lvl="1"/>
            <a:r>
              <a:rPr lang="en-US" dirty="0" smtClean="0"/>
              <a:t>Demand-Response peak shifting</a:t>
            </a:r>
            <a:endParaRPr lang="en-US" dirty="0"/>
          </a:p>
        </p:txBody>
      </p:sp>
      <p:pic>
        <p:nvPicPr>
          <p:cNvPr id="4" name="Picture 3" descr="receiver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325563"/>
            <a:ext cx="1155539" cy="866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30" y="2493730"/>
            <a:ext cx="922359" cy="1096423"/>
          </a:xfrm>
          <a:prstGeom prst="rect">
            <a:avLst/>
          </a:prstGeom>
        </p:spPr>
      </p:pic>
      <p:pic>
        <p:nvPicPr>
          <p:cNvPr id="6" name="image10.png"/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5326202"/>
            <a:ext cx="1513068" cy="995823"/>
          </a:xfrm>
          <a:prstGeom prst="rect">
            <a:avLst/>
          </a:prstGeom>
          <a:ln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4074368"/>
            <a:ext cx="1155539" cy="7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94192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LoRaBug</a:t>
            </a:r>
            <a:r>
              <a:rPr lang="en-US" sz="3200" b="1" dirty="0" smtClean="0"/>
              <a:t>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Sensing Platform</a:t>
            </a:r>
            <a:endParaRPr lang="en-US" sz="3200" b="1" dirty="0"/>
          </a:p>
        </p:txBody>
      </p:sp>
      <p:pic>
        <p:nvPicPr>
          <p:cNvPr id="5" name="Picture 4" descr="receiver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2712056"/>
            <a:ext cx="4476349" cy="335726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439299" y="4351111"/>
            <a:ext cx="1891890" cy="1948076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638705" y="2383688"/>
            <a:ext cx="1362275" cy="1651388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712392" y="4206217"/>
            <a:ext cx="172260" cy="2092970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319761" y="2383688"/>
            <a:ext cx="259160" cy="1034269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1049" y="6155157"/>
            <a:ext cx="1422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SX1276 </a:t>
            </a:r>
          </a:p>
          <a:p>
            <a:pPr algn="ctr"/>
            <a:r>
              <a:rPr lang="en-US" sz="1400" b="1" dirty="0" err="1">
                <a:solidFill>
                  <a:prstClr val="black"/>
                </a:solidFill>
                <a:latin typeface="Arial"/>
              </a:rPr>
              <a:t>LoRa</a:t>
            </a:r>
            <a:r>
              <a:rPr lang="en-US" sz="1400" b="1" dirty="0">
                <a:solidFill>
                  <a:prstClr val="black"/>
                </a:solidFill>
                <a:latin typeface="Arial"/>
              </a:rPr>
              <a:t> Radio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7024" y="1830696"/>
            <a:ext cx="2181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TI CC2650 </a:t>
            </a:r>
            <a:r>
              <a:rPr lang="en-US" sz="1400" b="1" dirty="0">
                <a:solidFill>
                  <a:prstClr val="black"/>
                </a:solidFill>
                <a:latin typeface="Arial"/>
              </a:rPr>
              <a:t>ARM M3 </a:t>
            </a:r>
          </a:p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BLE + 802.15.4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8764" y="1889487"/>
            <a:ext cx="183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Arial"/>
              </a:rPr>
              <a:t>General Purpose</a:t>
            </a:r>
            <a:endParaRPr lang="en-US" sz="1400" b="1" dirty="0">
              <a:solidFill>
                <a:prstClr val="black"/>
              </a:solidFill>
              <a:latin typeface="Arial"/>
            </a:endParaRPr>
          </a:p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Sensor Header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1553" y="6368666"/>
            <a:ext cx="1422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Arial"/>
              </a:rPr>
              <a:t>USB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4809" y="5047477"/>
            <a:ext cx="3359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Arial"/>
              </a:rPr>
              <a:t>Sensor Board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: Light, Temperature, Accelerometer, Magnetometer, Rate Gyro, Humidity, </a:t>
            </a:r>
            <a:r>
              <a:rPr lang="en-US" sz="1400" dirty="0" smtClean="0">
                <a:solidFill>
                  <a:prstClr val="black"/>
                </a:solidFill>
                <a:latin typeface="Arial"/>
              </a:rPr>
              <a:t>LEL, Water 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Contact, Pressure, Audio, PIR </a:t>
            </a:r>
            <a:r>
              <a:rPr lang="en-US" sz="1400" dirty="0" smtClean="0">
                <a:solidFill>
                  <a:prstClr val="black"/>
                </a:solidFill>
                <a:latin typeface="Arial"/>
              </a:rPr>
              <a:t>motion, 8x8 FLIR imager</a:t>
            </a:r>
          </a:p>
          <a:p>
            <a:endParaRPr lang="en-US" sz="1400" dirty="0" smtClean="0">
              <a:solidFill>
                <a:prstClr val="black"/>
              </a:solidFill>
              <a:latin typeface="Arial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</a:rPr>
              <a:t>5 years @ 15 min</a:t>
            </a:r>
            <a:endParaRPr lang="en-US" sz="14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698" y="2712056"/>
            <a:ext cx="3276611" cy="21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4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94192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Laser Monitoring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579130"/>
            <a:ext cx="4034831" cy="4796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0544" y="2097640"/>
            <a:ext cx="4140985" cy="33867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70544" y="5536675"/>
            <a:ext cx="3928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Range: 150m</a:t>
            </a:r>
          </a:p>
          <a:p>
            <a:r>
              <a:rPr lang="en-US" dirty="0" smtClean="0"/>
              <a:t>Resolution: 1mm</a:t>
            </a:r>
          </a:p>
          <a:p>
            <a:r>
              <a:rPr lang="en-US" dirty="0" smtClean="0"/>
              <a:t>Accuracy: 2mm</a:t>
            </a:r>
          </a:p>
          <a:p>
            <a:r>
              <a:rPr lang="en-US" dirty="0" smtClean="0"/>
              <a:t>Lifetime: 5 years @ 15min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0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94192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Bridge Monitoring Example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4533" y="1861795"/>
            <a:ext cx="4958737" cy="4180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922" y="1861795"/>
            <a:ext cx="2465780" cy="41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0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94192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Campus Occupancy Sensing</a:t>
            </a:r>
            <a:endParaRPr lang="en-US" sz="3200" b="1" dirty="0"/>
          </a:p>
        </p:txBody>
      </p:sp>
      <p:pic>
        <p:nvPicPr>
          <p:cNvPr id="5" name="FORK_Converted.mov">
            <a:hlinkClick r:id="" action="ppaction://ole?verb=0" highlightClick="1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7600" y="2746262"/>
            <a:ext cx="3584892" cy="2968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257"/>
          <a:stretch/>
        </p:blipFill>
        <p:spPr>
          <a:xfrm>
            <a:off x="6504125" y="6282861"/>
            <a:ext cx="1804497" cy="433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62" b="11729"/>
          <a:stretch/>
        </p:blipFill>
        <p:spPr>
          <a:xfrm>
            <a:off x="4927600" y="6267527"/>
            <a:ext cx="1335466" cy="448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48" y="1878326"/>
            <a:ext cx="4008539" cy="43892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6944" y="1279708"/>
            <a:ext cx="243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97193"/>
                </a:solidFill>
              </a:rPr>
              <a:t>Door Frame Sensor</a:t>
            </a:r>
            <a:endParaRPr lang="en-US" dirty="0">
              <a:solidFill>
                <a:srgbClr val="397193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01384" y="1649040"/>
            <a:ext cx="944380" cy="2016055"/>
          </a:xfrm>
          <a:prstGeom prst="straightConnector1">
            <a:avLst/>
          </a:prstGeom>
          <a:ln w="38100">
            <a:solidFill>
              <a:srgbClr val="3971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4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Low-Power Wide Area Networking (LP-WAN)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 err="1"/>
              <a:t>IoT</a:t>
            </a:r>
            <a:r>
              <a:rPr lang="en-US" sz="1800" dirty="0"/>
              <a:t> is ready to leave the building…</a:t>
            </a:r>
          </a:p>
          <a:p>
            <a:r>
              <a:rPr lang="en-US" sz="1800" dirty="0"/>
              <a:t>Wide area low data-rate and low-power </a:t>
            </a:r>
            <a:r>
              <a:rPr lang="en-US" sz="1800" dirty="0" err="1"/>
              <a:t>IoT</a:t>
            </a:r>
            <a:r>
              <a:rPr lang="en-US" sz="1800" dirty="0"/>
              <a:t> City Networks</a:t>
            </a:r>
          </a:p>
          <a:p>
            <a:r>
              <a:rPr lang="en-US" sz="1800" dirty="0"/>
              <a:t>Transmitters can send a few bytes per second over kilometers</a:t>
            </a:r>
          </a:p>
          <a:p>
            <a:r>
              <a:rPr lang="en-US" sz="1800" dirty="0"/>
              <a:t>Sub 1GHz support deeper building penetration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Existing Technologies</a:t>
            </a:r>
          </a:p>
          <a:p>
            <a:r>
              <a:rPr lang="en-US" sz="1800" dirty="0" err="1"/>
              <a:t>NarrowBand</a:t>
            </a:r>
            <a:r>
              <a:rPr lang="en-US" sz="1800" dirty="0"/>
              <a:t> </a:t>
            </a:r>
            <a:r>
              <a:rPr lang="en-US" sz="1800" dirty="0" err="1"/>
              <a:t>IoT</a:t>
            </a:r>
            <a:r>
              <a:rPr lang="en-US" sz="1800" dirty="0"/>
              <a:t> (</a:t>
            </a:r>
            <a:r>
              <a:rPr lang="en-US" sz="1700" dirty="0"/>
              <a:t>3G cellular </a:t>
            </a:r>
            <a:r>
              <a:rPr lang="en-US" sz="1700" dirty="0" err="1"/>
              <a:t>IoT</a:t>
            </a:r>
            <a:r>
              <a:rPr lang="en-US" sz="1700" dirty="0"/>
              <a:t> channel)</a:t>
            </a:r>
          </a:p>
          <a:p>
            <a:r>
              <a:rPr lang="en-US" sz="1800" dirty="0"/>
              <a:t>SIGFOX</a:t>
            </a:r>
          </a:p>
          <a:p>
            <a:r>
              <a:rPr lang="en-US" sz="1800" dirty="0" err="1"/>
              <a:t>LoRaWAN</a:t>
            </a:r>
            <a:r>
              <a:rPr lang="en-US" sz="1800" dirty="0"/>
              <a:t> (</a:t>
            </a:r>
            <a:r>
              <a:rPr lang="en-US" sz="1700" dirty="0"/>
              <a:t>open standard)</a:t>
            </a:r>
          </a:p>
          <a:p>
            <a:pPr lvl="1"/>
            <a:endParaRPr lang="en-US" sz="1700" dirty="0"/>
          </a:p>
          <a:p>
            <a:pPr marL="0" indent="0">
              <a:buNone/>
            </a:pPr>
            <a:r>
              <a:rPr lang="en-US" sz="2000" b="1" dirty="0"/>
              <a:t>Challenges</a:t>
            </a:r>
          </a:p>
          <a:p>
            <a:r>
              <a:rPr lang="en-US" sz="1800" dirty="0"/>
              <a:t>User / Service / Device Management</a:t>
            </a:r>
          </a:p>
          <a:p>
            <a:r>
              <a:rPr lang="en-US" sz="1800" dirty="0"/>
              <a:t>Network Management</a:t>
            </a:r>
          </a:p>
          <a:p>
            <a:r>
              <a:rPr lang="en-US" sz="1800" dirty="0"/>
              <a:t>Data Representation and Sharing</a:t>
            </a:r>
          </a:p>
          <a:p>
            <a:r>
              <a:rPr lang="en-US" sz="1800" dirty="0"/>
              <a:t>Plugging in Analytics</a:t>
            </a:r>
          </a:p>
          <a:p>
            <a:r>
              <a:rPr lang="en-US" sz="1800" dirty="0"/>
              <a:t>Security &amp; Privacy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333" y="3238500"/>
            <a:ext cx="1388533" cy="437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108" y="3973279"/>
            <a:ext cx="1091728" cy="733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468" y="3520695"/>
            <a:ext cx="1633148" cy="819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4279" y="4507738"/>
            <a:ext cx="1744133" cy="539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232" y="4816326"/>
            <a:ext cx="1310217" cy="10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94192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GridBallast</a:t>
            </a:r>
            <a:r>
              <a:rPr lang="en-US" sz="3200" b="1" dirty="0" smtClean="0"/>
              <a:t>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Water Heaters</a:t>
            </a:r>
            <a:endParaRPr lang="en-US" sz="3200" b="1" dirty="0"/>
          </a:p>
        </p:txBody>
      </p:sp>
      <p:pic>
        <p:nvPicPr>
          <p:cNvPr id="5" name="image10.png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800" y="1784348"/>
            <a:ext cx="5715001" cy="3761317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628650" y="5545665"/>
            <a:ext cx="6161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Electric Water Heater Controller</a:t>
            </a:r>
          </a:p>
          <a:p>
            <a:r>
              <a:rPr lang="en-US" dirty="0"/>
              <a:t>	</a:t>
            </a:r>
            <a:r>
              <a:rPr lang="en-US" dirty="0" smtClean="0"/>
              <a:t>- Learns Grid load profile (Voltage Frequency / ADR)</a:t>
            </a:r>
          </a:p>
          <a:p>
            <a:r>
              <a:rPr lang="en-US" dirty="0"/>
              <a:t>	</a:t>
            </a:r>
            <a:r>
              <a:rPr lang="en-US" dirty="0" smtClean="0"/>
              <a:t>- Learns User Patterns</a:t>
            </a:r>
          </a:p>
          <a:p>
            <a:r>
              <a:rPr lang="en-US" dirty="0"/>
              <a:t>	</a:t>
            </a:r>
            <a:r>
              <a:rPr lang="en-US" dirty="0" smtClean="0"/>
              <a:t>- Platform for Demand Response Algorithms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201" y="3910542"/>
            <a:ext cx="2827770" cy="15134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98" y="6151067"/>
            <a:ext cx="1917700" cy="6626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5120" y="1824988"/>
            <a:ext cx="13716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WiFi</a:t>
            </a:r>
            <a:r>
              <a:rPr lang="en-US" sz="1000" dirty="0" smtClean="0"/>
              <a:t>, BLE and Lora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428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Thrusts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8443"/>
            <a:ext cx="7886700" cy="4851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Network Management</a:t>
            </a:r>
          </a:p>
          <a:p>
            <a:pPr lvl="1"/>
            <a:r>
              <a:rPr lang="en-US" dirty="0" smtClean="0"/>
              <a:t>Automatic configuration with Bring Your Own Gateway model</a:t>
            </a:r>
          </a:p>
          <a:p>
            <a:pPr lvl="1"/>
            <a:r>
              <a:rPr lang="en-US" dirty="0" smtClean="0"/>
              <a:t>Mix of Towers (Macro-cell) and Home APs (Micro-cell)</a:t>
            </a:r>
          </a:p>
          <a:p>
            <a:pPr lvl="1"/>
            <a:r>
              <a:rPr lang="en-US" dirty="0" smtClean="0"/>
              <a:t>Decoupling Data / Control Plan to create “</a:t>
            </a:r>
            <a:r>
              <a:rPr lang="en-US" dirty="0" err="1" smtClean="0"/>
              <a:t>OpenFlow</a:t>
            </a:r>
            <a:r>
              <a:rPr lang="en-US" dirty="0" smtClean="0"/>
              <a:t>” of LP-WAN</a:t>
            </a:r>
          </a:p>
          <a:p>
            <a:pPr lvl="1"/>
            <a:r>
              <a:rPr lang="en-US" dirty="0" smtClean="0"/>
              <a:t>Security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Whitespace Offloading</a:t>
            </a:r>
          </a:p>
          <a:p>
            <a:pPr lvl="1"/>
            <a:r>
              <a:rPr lang="en-US" dirty="0" smtClean="0"/>
              <a:t>Integrate our framework with FCC database for WS registration</a:t>
            </a:r>
          </a:p>
          <a:p>
            <a:pPr lvl="1"/>
            <a:r>
              <a:rPr lang="en-US" dirty="0" smtClean="0"/>
              <a:t>Dual-mode MAC layer</a:t>
            </a:r>
          </a:p>
          <a:p>
            <a:endParaRPr lang="en-US" dirty="0"/>
          </a:p>
          <a:p>
            <a:r>
              <a:rPr lang="en-US" dirty="0" smtClean="0"/>
              <a:t>Localization</a:t>
            </a:r>
          </a:p>
          <a:p>
            <a:pPr lvl="1"/>
            <a:r>
              <a:rPr lang="en-US" dirty="0" smtClean="0"/>
              <a:t>Collaborative localization with APs and Peers</a:t>
            </a:r>
          </a:p>
          <a:p>
            <a:pPr lvl="1"/>
            <a:r>
              <a:rPr lang="en-US" dirty="0" smtClean="0"/>
              <a:t>Improved performance based on RF-modeling and geometry constraints</a:t>
            </a:r>
          </a:p>
          <a:p>
            <a:endParaRPr lang="en-US" dirty="0" smtClean="0"/>
          </a:p>
          <a:p>
            <a:r>
              <a:rPr lang="en-US" smtClean="0"/>
              <a:t>Application Drivers</a:t>
            </a:r>
            <a:endParaRPr lang="en-US" dirty="0" smtClean="0"/>
          </a:p>
          <a:p>
            <a:pPr lvl="1"/>
            <a:r>
              <a:rPr lang="en-US" dirty="0" smtClean="0"/>
              <a:t>Campus sensing</a:t>
            </a:r>
          </a:p>
          <a:p>
            <a:pPr lvl="1"/>
            <a:r>
              <a:rPr lang="en-US" dirty="0" smtClean="0"/>
              <a:t>Energy-efficient client support</a:t>
            </a:r>
          </a:p>
        </p:txBody>
      </p:sp>
    </p:spTree>
    <p:extLst>
      <p:ext uri="{BB962C8B-B14F-4D97-AF65-F5344CB8AC3E}">
        <p14:creationId xmlns:p14="http://schemas.microsoft.com/office/powerpoint/2010/main" val="4756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Thanks, 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15410" y="4903550"/>
            <a:ext cx="550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www.openchirp.io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4030" y="5344002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For more information contact:  </a:t>
            </a:r>
          </a:p>
          <a:p>
            <a:r>
              <a:rPr lang="en-US" sz="1200" dirty="0" smtClean="0"/>
              <a:t>	General: </a:t>
            </a:r>
            <a:r>
              <a:rPr lang="en-US" sz="1200" dirty="0" smtClean="0">
                <a:hlinkClick r:id="rId3"/>
              </a:rPr>
              <a:t>openchirp@gmail.com</a:t>
            </a:r>
            <a:endParaRPr lang="en-US" sz="1200" dirty="0" smtClean="0"/>
          </a:p>
          <a:p>
            <a:r>
              <a:rPr lang="en-US" sz="1200" dirty="0" smtClean="0"/>
              <a:t>	Prof. Anthony Rowe: </a:t>
            </a:r>
            <a:r>
              <a:rPr lang="en-US" sz="1200" dirty="0" smtClean="0">
                <a:hlinkClick r:id="rId4"/>
              </a:rPr>
              <a:t>agr@ece.cmu.edu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660" y="6344303"/>
            <a:ext cx="1664741" cy="343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735" y="6327032"/>
            <a:ext cx="934249" cy="378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868" y="6293454"/>
            <a:ext cx="1648293" cy="438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51" y="6393901"/>
            <a:ext cx="1274164" cy="301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6534" y="6352996"/>
            <a:ext cx="1117169" cy="2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OpenChirp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4933"/>
            <a:ext cx="7886700" cy="13885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Management Platform for </a:t>
            </a:r>
            <a:r>
              <a:rPr lang="en-US"/>
              <a:t>LP-WAN </a:t>
            </a:r>
            <a:r>
              <a:rPr lang="en-US" smtClean="0"/>
              <a:t>Networks</a:t>
            </a:r>
            <a:endParaRPr lang="en-US" sz="2000" dirty="0"/>
          </a:p>
          <a:p>
            <a:r>
              <a:rPr lang="en-US" dirty="0"/>
              <a:t>Web Portal for sharing and managing data sources</a:t>
            </a:r>
          </a:p>
          <a:p>
            <a:r>
              <a:rPr lang="en-US" dirty="0"/>
              <a:t>Provides Data context, storage, visualization</a:t>
            </a:r>
          </a:p>
          <a:p>
            <a:r>
              <a:rPr lang="en-US" dirty="0"/>
              <a:t>Developer API and tools</a:t>
            </a:r>
          </a:p>
          <a:p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267941" y="6145476"/>
            <a:ext cx="876059" cy="712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-Right Arrow 58"/>
          <p:cNvSpPr/>
          <p:nvPr/>
        </p:nvSpPr>
        <p:spPr bwMode="auto">
          <a:xfrm>
            <a:off x="6600888" y="4074753"/>
            <a:ext cx="493601" cy="308501"/>
          </a:xfrm>
          <a:prstGeom prst="leftRightArrow">
            <a:avLst>
              <a:gd name="adj1" fmla="val 50000"/>
              <a:gd name="adj2" fmla="val 52963"/>
            </a:avLst>
          </a:prstGeom>
          <a:solidFill>
            <a:srgbClr val="397193"/>
          </a:solidFill>
          <a:ln w="9525" cap="flat" cmpd="sng" algn="ctr">
            <a:solidFill>
              <a:srgbClr val="39719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94370" y="5681123"/>
            <a:ext cx="135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Controller</a:t>
            </a:r>
            <a:endParaRPr lang="en-US" sz="1400" dirty="0">
              <a:solidFill>
                <a:srgbClr val="397193"/>
              </a:solidFill>
              <a:latin typeface="Helvetica"/>
              <a:cs typeface="Helvetic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9865" y="3220574"/>
            <a:ext cx="135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Sensor</a:t>
            </a:r>
            <a:endParaRPr lang="en-US" sz="1400" dirty="0">
              <a:solidFill>
                <a:srgbClr val="397193"/>
              </a:solidFill>
              <a:latin typeface="Helvetica"/>
              <a:cs typeface="Helvetic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09389" y="3775700"/>
            <a:ext cx="135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Analytics</a:t>
            </a:r>
            <a:endParaRPr lang="en-US" sz="1400" dirty="0">
              <a:solidFill>
                <a:srgbClr val="397193"/>
              </a:solidFill>
              <a:latin typeface="Helvetica"/>
              <a:cs typeface="Helvetic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09389" y="4948002"/>
            <a:ext cx="135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Visualization</a:t>
            </a:r>
            <a:endParaRPr lang="en-US" sz="1400" dirty="0">
              <a:solidFill>
                <a:srgbClr val="397193"/>
              </a:solidFill>
              <a:latin typeface="Helvetica"/>
              <a:cs typeface="Helvetic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680641" y="4577803"/>
            <a:ext cx="135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Access</a:t>
            </a:r>
            <a:endParaRPr lang="en-US" sz="1400" dirty="0">
              <a:solidFill>
                <a:srgbClr val="397193"/>
              </a:solidFill>
              <a:latin typeface="Helvetica"/>
              <a:cs typeface="Helvetica"/>
            </a:endParaRPr>
          </a:p>
        </p:txBody>
      </p:sp>
      <p:sp>
        <p:nvSpPr>
          <p:cNvPr id="65" name="Left-Right Arrow 64"/>
          <p:cNvSpPr/>
          <p:nvPr/>
        </p:nvSpPr>
        <p:spPr bwMode="auto">
          <a:xfrm rot="1771352">
            <a:off x="3220637" y="3623151"/>
            <a:ext cx="493601" cy="308501"/>
          </a:xfrm>
          <a:prstGeom prst="leftRightArrow">
            <a:avLst>
              <a:gd name="adj1" fmla="val 50000"/>
              <a:gd name="adj2" fmla="val 52963"/>
            </a:avLst>
          </a:prstGeom>
          <a:solidFill>
            <a:srgbClr val="397193"/>
          </a:solidFill>
          <a:ln w="9525" cap="flat" cmpd="sng" algn="ctr">
            <a:solidFill>
              <a:srgbClr val="39719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839141" y="3704552"/>
            <a:ext cx="2529815" cy="1230755"/>
            <a:chOff x="3276600" y="4038600"/>
            <a:chExt cx="2895600" cy="1752600"/>
          </a:xfrm>
        </p:grpSpPr>
        <p:sp>
          <p:nvSpPr>
            <p:cNvPr id="151" name="Cloud 150"/>
            <p:cNvSpPr/>
            <p:nvPr/>
          </p:nvSpPr>
          <p:spPr bwMode="auto">
            <a:xfrm>
              <a:off x="3276600" y="4038600"/>
              <a:ext cx="2895600" cy="1752600"/>
            </a:xfrm>
            <a:prstGeom prst="cloud">
              <a:avLst/>
            </a:prstGeom>
            <a:noFill/>
            <a:ln w="76200" cap="flat" cmpd="sng" algn="ctr">
              <a:solidFill>
                <a:srgbClr val="39719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5509836" y="4741490"/>
              <a:ext cx="314739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3429000" y="4876800"/>
              <a:ext cx="314739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693" y="4018319"/>
            <a:ext cx="766316" cy="559003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867318" y="4147158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397193"/>
                </a:solidFill>
                <a:latin typeface="Helvetica" charset="0"/>
                <a:ea typeface="Helvetica" charset="0"/>
                <a:cs typeface="Helvetica" charset="0"/>
                <a:sym typeface="Helvetica Light"/>
              </a:rPr>
              <a:t>OpenChirp</a:t>
            </a:r>
            <a:endParaRPr lang="en-US" sz="14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952457" y="2809256"/>
            <a:ext cx="632218" cy="380467"/>
            <a:chOff x="2126656" y="4598586"/>
            <a:chExt cx="632218" cy="380467"/>
          </a:xfrm>
        </p:grpSpPr>
        <p:sp>
          <p:nvSpPr>
            <p:cNvPr id="147" name="Rectangle 146"/>
            <p:cNvSpPr/>
            <p:nvPr/>
          </p:nvSpPr>
          <p:spPr>
            <a:xfrm>
              <a:off x="2406580" y="4702629"/>
              <a:ext cx="60290" cy="276424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282214" y="4702629"/>
              <a:ext cx="323222" cy="65314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511637" y="4601869"/>
              <a:ext cx="247237" cy="247237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2126656" y="4598586"/>
              <a:ext cx="247237" cy="247237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371564" y="4377783"/>
            <a:ext cx="347486" cy="486379"/>
            <a:chOff x="6642952" y="5711247"/>
            <a:chExt cx="347486" cy="486379"/>
          </a:xfrm>
        </p:grpSpPr>
        <p:grpSp>
          <p:nvGrpSpPr>
            <p:cNvPr id="140" name="Group 139"/>
            <p:cNvGrpSpPr/>
            <p:nvPr/>
          </p:nvGrpSpPr>
          <p:grpSpPr>
            <a:xfrm>
              <a:off x="6642952" y="5711247"/>
              <a:ext cx="347486" cy="486379"/>
              <a:chOff x="6657391" y="5743239"/>
              <a:chExt cx="321191" cy="449574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657391" y="5743239"/>
                <a:ext cx="321191" cy="321191"/>
              </a:xfrm>
              <a:prstGeom prst="ellipse">
                <a:avLst/>
              </a:prstGeom>
              <a:solidFill>
                <a:srgbClr val="397193"/>
              </a:solidFill>
              <a:ln>
                <a:solidFill>
                  <a:srgbClr val="397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riangle 142"/>
              <p:cNvSpPr/>
              <p:nvPr/>
            </p:nvSpPr>
            <p:spPr>
              <a:xfrm rot="18000000">
                <a:off x="6655500" y="5948718"/>
                <a:ext cx="262176" cy="226014"/>
              </a:xfrm>
              <a:prstGeom prst="triangle">
                <a:avLst/>
              </a:prstGeom>
              <a:solidFill>
                <a:srgbClr val="397193"/>
              </a:solidFill>
              <a:ln>
                <a:solidFill>
                  <a:srgbClr val="397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Oval 140"/>
            <p:cNvSpPr/>
            <p:nvPr/>
          </p:nvSpPr>
          <p:spPr>
            <a:xfrm>
              <a:off x="6704213" y="5781334"/>
              <a:ext cx="225865" cy="22586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279590" y="3158698"/>
            <a:ext cx="586151" cy="588679"/>
            <a:chOff x="6509487" y="4485452"/>
            <a:chExt cx="586151" cy="588679"/>
          </a:xfrm>
        </p:grpSpPr>
        <p:sp>
          <p:nvSpPr>
            <p:cNvPr id="135" name="Rectangle 134"/>
            <p:cNvSpPr/>
            <p:nvPr/>
          </p:nvSpPr>
          <p:spPr>
            <a:xfrm>
              <a:off x="6509487" y="4485452"/>
              <a:ext cx="45719" cy="586152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555206" y="5028412"/>
              <a:ext cx="540432" cy="45719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594512" y="4682614"/>
              <a:ext cx="109483" cy="294264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763246" y="4534086"/>
              <a:ext cx="89941" cy="452616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918024" y="4647538"/>
              <a:ext cx="98793" cy="339164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152560" y="3944312"/>
            <a:ext cx="390128" cy="612779"/>
            <a:chOff x="7383636" y="5229355"/>
            <a:chExt cx="390128" cy="612779"/>
          </a:xfrm>
        </p:grpSpPr>
        <p:sp>
          <p:nvSpPr>
            <p:cNvPr id="132" name="Rectangle 131"/>
            <p:cNvSpPr/>
            <p:nvPr/>
          </p:nvSpPr>
          <p:spPr>
            <a:xfrm>
              <a:off x="7383636" y="5229355"/>
              <a:ext cx="390128" cy="612779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7435515" y="5317584"/>
              <a:ext cx="290242" cy="31800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7551019" y="5698015"/>
              <a:ext cx="73715" cy="73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987302" y="6268136"/>
            <a:ext cx="1463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Time </a:t>
            </a:r>
            <a:r>
              <a:rPr lang="en-US" sz="1400" smtClean="0">
                <a:solidFill>
                  <a:srgbClr val="397193"/>
                </a:solidFill>
                <a:latin typeface="Helvetica"/>
                <a:cs typeface="Helvetica"/>
              </a:rPr>
              <a:t>Series </a:t>
            </a:r>
          </a:p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DB</a:t>
            </a:r>
            <a:endParaRPr lang="en-US" sz="1400" dirty="0">
              <a:solidFill>
                <a:srgbClr val="397193"/>
              </a:solidFill>
              <a:latin typeface="Helvetica"/>
              <a:cs typeface="Helvetica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523438" y="5767737"/>
            <a:ext cx="446331" cy="455386"/>
            <a:chOff x="4223214" y="4750259"/>
            <a:chExt cx="475198" cy="484838"/>
          </a:xfrm>
        </p:grpSpPr>
        <p:sp>
          <p:nvSpPr>
            <p:cNvPr id="129" name="Can 128"/>
            <p:cNvSpPr/>
            <p:nvPr/>
          </p:nvSpPr>
          <p:spPr>
            <a:xfrm>
              <a:off x="4223214" y="5110255"/>
              <a:ext cx="475197" cy="124842"/>
            </a:xfrm>
            <a:prstGeom prst="can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an 129"/>
            <p:cNvSpPr/>
            <p:nvPr/>
          </p:nvSpPr>
          <p:spPr>
            <a:xfrm>
              <a:off x="4223215" y="4930257"/>
              <a:ext cx="475197" cy="158130"/>
            </a:xfrm>
            <a:prstGeom prst="can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an 130"/>
            <p:cNvSpPr/>
            <p:nvPr/>
          </p:nvSpPr>
          <p:spPr>
            <a:xfrm>
              <a:off x="4223215" y="4750259"/>
              <a:ext cx="475197" cy="158130"/>
            </a:xfrm>
            <a:prstGeom prst="can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995164" y="6265308"/>
            <a:ext cx="1463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Meta </a:t>
            </a:r>
          </a:p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Data</a:t>
            </a:r>
          </a:p>
          <a:p>
            <a:pPr algn="ctr"/>
            <a:endParaRPr lang="en-US" sz="1400" dirty="0">
              <a:solidFill>
                <a:srgbClr val="397193"/>
              </a:solidFill>
              <a:latin typeface="Helvetica"/>
              <a:cs typeface="Helvetica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503798" y="5747112"/>
            <a:ext cx="446331" cy="455386"/>
            <a:chOff x="4223214" y="4750259"/>
            <a:chExt cx="475198" cy="484838"/>
          </a:xfrm>
        </p:grpSpPr>
        <p:sp>
          <p:nvSpPr>
            <p:cNvPr id="126" name="Can 125"/>
            <p:cNvSpPr/>
            <p:nvPr/>
          </p:nvSpPr>
          <p:spPr>
            <a:xfrm>
              <a:off x="4223214" y="5110255"/>
              <a:ext cx="475197" cy="124842"/>
            </a:xfrm>
            <a:prstGeom prst="can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an 126"/>
            <p:cNvSpPr/>
            <p:nvPr/>
          </p:nvSpPr>
          <p:spPr>
            <a:xfrm>
              <a:off x="4223215" y="4930257"/>
              <a:ext cx="475197" cy="158130"/>
            </a:xfrm>
            <a:prstGeom prst="can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an 127"/>
            <p:cNvSpPr/>
            <p:nvPr/>
          </p:nvSpPr>
          <p:spPr>
            <a:xfrm>
              <a:off x="4223215" y="4750259"/>
              <a:ext cx="475197" cy="158130"/>
            </a:xfrm>
            <a:prstGeom prst="can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V="1">
            <a:off x="5115139" y="5000255"/>
            <a:ext cx="0" cy="307777"/>
          </a:xfrm>
          <a:prstGeom prst="straightConnector1">
            <a:avLst/>
          </a:prstGeom>
          <a:ln w="38100">
            <a:solidFill>
              <a:srgbClr val="3971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Left-Right Arrow 78"/>
          <p:cNvSpPr/>
          <p:nvPr/>
        </p:nvSpPr>
        <p:spPr bwMode="auto">
          <a:xfrm rot="19740119">
            <a:off x="3176451" y="4560010"/>
            <a:ext cx="493601" cy="308501"/>
          </a:xfrm>
          <a:prstGeom prst="leftRightArrow">
            <a:avLst>
              <a:gd name="adj1" fmla="val 50000"/>
              <a:gd name="adj2" fmla="val 52963"/>
            </a:avLst>
          </a:prstGeom>
          <a:solidFill>
            <a:srgbClr val="397193"/>
          </a:solidFill>
          <a:ln w="9525" cap="flat" cmpd="sng" algn="ctr">
            <a:solidFill>
              <a:srgbClr val="39719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336777" y="3032296"/>
            <a:ext cx="631371" cy="617828"/>
            <a:chOff x="2201206" y="1971079"/>
            <a:chExt cx="796376" cy="779293"/>
          </a:xfrm>
        </p:grpSpPr>
        <p:sp>
          <p:nvSpPr>
            <p:cNvPr id="118" name="Rounded Rectangle 117"/>
            <p:cNvSpPr/>
            <p:nvPr/>
          </p:nvSpPr>
          <p:spPr>
            <a:xfrm>
              <a:off x="2248186" y="2493523"/>
              <a:ext cx="749396" cy="256849"/>
            </a:xfrm>
            <a:prstGeom prst="round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848428" y="2578280"/>
              <a:ext cx="73715" cy="73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739573" y="2579429"/>
              <a:ext cx="73715" cy="73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623840" y="2580577"/>
              <a:ext cx="73715" cy="73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/>
            <p:nvPr/>
          </p:nvCxnSpPr>
          <p:spPr>
            <a:xfrm flipV="1">
              <a:off x="2420066" y="2186310"/>
              <a:ext cx="0" cy="307213"/>
            </a:xfrm>
            <a:prstGeom prst="line">
              <a:avLst/>
            </a:prstGeom>
            <a:ln w="38100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2384353" y="2134836"/>
              <a:ext cx="73715" cy="73227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Arc 123"/>
            <p:cNvSpPr/>
            <p:nvPr/>
          </p:nvSpPr>
          <p:spPr>
            <a:xfrm rot="16200000">
              <a:off x="2282561" y="2055681"/>
              <a:ext cx="268132" cy="268132"/>
            </a:xfrm>
            <a:prstGeom prst="arc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c 124"/>
            <p:cNvSpPr/>
            <p:nvPr/>
          </p:nvSpPr>
          <p:spPr>
            <a:xfrm rot="16200000">
              <a:off x="2201206" y="1971079"/>
              <a:ext cx="422633" cy="422633"/>
            </a:xfrm>
            <a:prstGeom prst="arc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404499" y="4501070"/>
            <a:ext cx="631371" cy="617828"/>
            <a:chOff x="2201206" y="1971079"/>
            <a:chExt cx="796376" cy="779293"/>
          </a:xfrm>
        </p:grpSpPr>
        <p:sp>
          <p:nvSpPr>
            <p:cNvPr id="110" name="Rounded Rectangle 109"/>
            <p:cNvSpPr/>
            <p:nvPr/>
          </p:nvSpPr>
          <p:spPr>
            <a:xfrm>
              <a:off x="2248186" y="2493523"/>
              <a:ext cx="749396" cy="256849"/>
            </a:xfrm>
            <a:prstGeom prst="round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848428" y="2578280"/>
              <a:ext cx="73715" cy="73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739573" y="2579429"/>
              <a:ext cx="73715" cy="73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23840" y="2580577"/>
              <a:ext cx="73715" cy="73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 flipV="1">
              <a:off x="2420066" y="2186310"/>
              <a:ext cx="0" cy="307213"/>
            </a:xfrm>
            <a:prstGeom prst="line">
              <a:avLst/>
            </a:prstGeom>
            <a:ln w="38100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2384353" y="2134836"/>
              <a:ext cx="73715" cy="73227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Arc 115"/>
            <p:cNvSpPr/>
            <p:nvPr/>
          </p:nvSpPr>
          <p:spPr>
            <a:xfrm rot="16200000">
              <a:off x="2282561" y="2055681"/>
              <a:ext cx="268132" cy="268132"/>
            </a:xfrm>
            <a:prstGeom prst="arc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Arc 116"/>
            <p:cNvSpPr/>
            <p:nvPr/>
          </p:nvSpPr>
          <p:spPr>
            <a:xfrm rot="16200000">
              <a:off x="2201206" y="1971079"/>
              <a:ext cx="422633" cy="422633"/>
            </a:xfrm>
            <a:prstGeom prst="arc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541763" y="5718455"/>
            <a:ext cx="447553" cy="539043"/>
            <a:chOff x="3641353" y="101915"/>
            <a:chExt cx="2157750" cy="2598841"/>
          </a:xfrm>
        </p:grpSpPr>
        <p:sp>
          <p:nvSpPr>
            <p:cNvPr id="100" name="Oval 99"/>
            <p:cNvSpPr/>
            <p:nvPr/>
          </p:nvSpPr>
          <p:spPr>
            <a:xfrm>
              <a:off x="3868144" y="101915"/>
              <a:ext cx="1688365" cy="1705485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877110" y="1007995"/>
              <a:ext cx="1679399" cy="783488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4153713" y="337447"/>
              <a:ext cx="1092975" cy="10832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644187" y="1779855"/>
              <a:ext cx="2145812" cy="920901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641354" y="1515167"/>
              <a:ext cx="2157749" cy="725138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4578875" y="2067936"/>
              <a:ext cx="309383" cy="310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169416" y="829243"/>
              <a:ext cx="1063527" cy="4357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641353" y="1068837"/>
              <a:ext cx="2157749" cy="840478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4494359" y="1470592"/>
              <a:ext cx="487999" cy="4553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576043" y="1827940"/>
              <a:ext cx="312215" cy="381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5175580" y="6283602"/>
            <a:ext cx="1184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Security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3758204" y="5308032"/>
            <a:ext cx="2958855" cy="0"/>
          </a:xfrm>
          <a:prstGeom prst="line">
            <a:avLst/>
          </a:prstGeom>
          <a:ln w="38100">
            <a:solidFill>
              <a:srgbClr val="397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758204" y="5287893"/>
            <a:ext cx="0" cy="413390"/>
          </a:xfrm>
          <a:prstGeom prst="straightConnector1">
            <a:avLst/>
          </a:prstGeom>
          <a:ln w="38100">
            <a:solidFill>
              <a:srgbClr val="3971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730129" y="5305065"/>
            <a:ext cx="0" cy="413390"/>
          </a:xfrm>
          <a:prstGeom prst="straightConnector1">
            <a:avLst/>
          </a:prstGeom>
          <a:ln w="38100">
            <a:solidFill>
              <a:srgbClr val="3971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5784038" y="5290012"/>
            <a:ext cx="0" cy="413390"/>
          </a:xfrm>
          <a:prstGeom prst="straightConnector1">
            <a:avLst/>
          </a:prstGeom>
          <a:ln w="38100">
            <a:solidFill>
              <a:srgbClr val="3971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995933" y="5160815"/>
            <a:ext cx="1463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rgbClr val="397193"/>
                </a:solidFill>
                <a:latin typeface="Helvetica"/>
                <a:cs typeface="Helvetica"/>
              </a:rPr>
              <a:t>Gateway</a:t>
            </a:r>
            <a:endParaRPr lang="en-US" sz="1400" dirty="0">
              <a:solidFill>
                <a:srgbClr val="397193"/>
              </a:solidFill>
              <a:latin typeface="Helvetica"/>
              <a:cs typeface="Helvetic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44193" y="3684510"/>
            <a:ext cx="1463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rgbClr val="397193"/>
                </a:solidFill>
                <a:latin typeface="Helvetica"/>
                <a:cs typeface="Helvetica"/>
              </a:rPr>
              <a:t>Gateway</a:t>
            </a:r>
            <a:endParaRPr lang="en-US" sz="1400" dirty="0">
              <a:solidFill>
                <a:srgbClr val="397193"/>
              </a:solidFill>
              <a:latin typeface="Helvetica"/>
              <a:cs typeface="Helvetica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138789" y="3866157"/>
            <a:ext cx="206674" cy="536633"/>
            <a:chOff x="3213056" y="1559586"/>
            <a:chExt cx="362396" cy="940969"/>
          </a:xfrm>
        </p:grpSpPr>
        <p:sp>
          <p:nvSpPr>
            <p:cNvPr id="95" name="Oval 94"/>
            <p:cNvSpPr/>
            <p:nvPr/>
          </p:nvSpPr>
          <p:spPr>
            <a:xfrm>
              <a:off x="3274507" y="1559586"/>
              <a:ext cx="233757" cy="233757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3213056" y="2138159"/>
              <a:ext cx="362396" cy="362396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274507" y="1676464"/>
              <a:ext cx="233757" cy="611035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304245" y="2212009"/>
              <a:ext cx="188721" cy="18872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flipH="1" flipV="1">
              <a:off x="3391386" y="1676464"/>
              <a:ext cx="7220" cy="53554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579938" y="4453382"/>
            <a:ext cx="135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rgbClr val="397193"/>
                </a:solidFill>
                <a:latin typeface="Helvetica"/>
                <a:cs typeface="Helvetica"/>
              </a:rPr>
              <a:t>Sensor</a:t>
            </a:r>
            <a:endParaRPr lang="en-US" sz="1400" dirty="0">
              <a:solidFill>
                <a:srgbClr val="397193"/>
              </a:solidFill>
              <a:latin typeface="Helvetica"/>
              <a:cs typeface="Helvetica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1719426" y="3099368"/>
            <a:ext cx="521886" cy="347124"/>
          </a:xfrm>
          <a:prstGeom prst="line">
            <a:avLst/>
          </a:prstGeom>
          <a:ln w="38100">
            <a:solidFill>
              <a:srgbClr val="3971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643327" y="5131673"/>
            <a:ext cx="531163" cy="311229"/>
          </a:xfrm>
          <a:prstGeom prst="line">
            <a:avLst/>
          </a:prstGeom>
          <a:ln w="38100">
            <a:solidFill>
              <a:srgbClr val="3971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1611092" y="4303623"/>
            <a:ext cx="526159" cy="456438"/>
          </a:xfrm>
          <a:prstGeom prst="line">
            <a:avLst/>
          </a:prstGeom>
          <a:ln w="38100">
            <a:solidFill>
              <a:srgbClr val="3971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6428283" y="5723510"/>
            <a:ext cx="546888" cy="547030"/>
            <a:chOff x="2848809" y="5689771"/>
            <a:chExt cx="546888" cy="547030"/>
          </a:xfrm>
        </p:grpSpPr>
        <p:sp>
          <p:nvSpPr>
            <p:cNvPr id="155" name="Triangle 154"/>
            <p:cNvSpPr/>
            <p:nvPr/>
          </p:nvSpPr>
          <p:spPr>
            <a:xfrm>
              <a:off x="2848809" y="5689771"/>
              <a:ext cx="546888" cy="256248"/>
            </a:xfrm>
            <a:prstGeom prst="triangl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950129" y="5940995"/>
              <a:ext cx="353041" cy="295806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4920" y="5891956"/>
              <a:ext cx="251979" cy="253104"/>
            </a:xfrm>
            <a:prstGeom prst="rect">
              <a:avLst/>
            </a:prstGeom>
          </p:spPr>
        </p:pic>
      </p:grpSp>
      <p:sp>
        <p:nvSpPr>
          <p:cNvPr id="158" name="TextBox 157"/>
          <p:cNvSpPr txBox="1"/>
          <p:nvPr/>
        </p:nvSpPr>
        <p:spPr>
          <a:xfrm>
            <a:off x="6129328" y="6290477"/>
            <a:ext cx="1184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Network</a:t>
            </a:r>
          </a:p>
          <a:p>
            <a:pPr algn="ctr"/>
            <a:r>
              <a:rPr lang="en-US" sz="1400" dirty="0" smtClean="0">
                <a:solidFill>
                  <a:srgbClr val="397193"/>
                </a:solidFill>
                <a:latin typeface="Helvetica"/>
                <a:cs typeface="Helvetica"/>
              </a:rPr>
              <a:t>Manager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6704454" y="5295278"/>
            <a:ext cx="0" cy="413390"/>
          </a:xfrm>
          <a:prstGeom prst="straightConnector1">
            <a:avLst/>
          </a:prstGeom>
          <a:ln w="38100">
            <a:solidFill>
              <a:srgbClr val="3971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/>
        </p:nvGrpSpPr>
        <p:grpSpPr>
          <a:xfrm>
            <a:off x="1172094" y="5258604"/>
            <a:ext cx="368218" cy="457103"/>
            <a:chOff x="1143742" y="5194810"/>
            <a:chExt cx="368218" cy="457103"/>
          </a:xfrm>
        </p:grpSpPr>
        <p:sp>
          <p:nvSpPr>
            <p:cNvPr id="162" name="Oval 161"/>
            <p:cNvSpPr/>
            <p:nvPr/>
          </p:nvSpPr>
          <p:spPr>
            <a:xfrm>
              <a:off x="1151480" y="5302430"/>
              <a:ext cx="172873" cy="245528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1143742" y="5194810"/>
              <a:ext cx="112002" cy="457103"/>
            </a:xfrm>
            <a:prstGeom prst="round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/>
            <p:nvPr/>
          </p:nvCxnSpPr>
          <p:spPr>
            <a:xfrm flipV="1">
              <a:off x="1322681" y="5338818"/>
              <a:ext cx="127355" cy="53628"/>
            </a:xfrm>
            <a:prstGeom prst="line">
              <a:avLst/>
            </a:prstGeom>
            <a:ln w="38100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1431084" y="5301484"/>
              <a:ext cx="80876" cy="80876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272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OpenChirp</a:t>
            </a:r>
            <a:r>
              <a:rPr lang="en-US" dirty="0" smtClean="0"/>
              <a:t> Concept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292508" y="2035874"/>
            <a:ext cx="2591620" cy="1765809"/>
            <a:chOff x="3292508" y="1993207"/>
            <a:chExt cx="2591620" cy="1765809"/>
          </a:xfrm>
        </p:grpSpPr>
        <p:sp>
          <p:nvSpPr>
            <p:cNvPr id="16" name="TextBox 15"/>
            <p:cNvSpPr txBox="1"/>
            <p:nvPr/>
          </p:nvSpPr>
          <p:spPr>
            <a:xfrm>
              <a:off x="3292508" y="3451239"/>
              <a:ext cx="25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Step 2: </a:t>
              </a:r>
              <a:r>
                <a:rPr lang="en-US" sz="1400" dirty="0" smtClean="0"/>
                <a:t>Grab a </a:t>
              </a:r>
              <a:r>
                <a:rPr lang="en-US" sz="1400" dirty="0" err="1" smtClean="0"/>
                <a:t>LoRa</a:t>
              </a:r>
              <a:r>
                <a:rPr lang="en-US" sz="1400" dirty="0" smtClean="0"/>
                <a:t> Device</a:t>
              </a:r>
              <a:endParaRPr lang="en-US" sz="1400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226235" y="2728185"/>
              <a:ext cx="331531" cy="602699"/>
              <a:chOff x="5802751" y="3692867"/>
              <a:chExt cx="1318452" cy="239684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6203426" y="3692867"/>
                <a:ext cx="509048" cy="509048"/>
              </a:xfrm>
              <a:prstGeom prst="ellipse">
                <a:avLst/>
              </a:prstGeom>
              <a:ln w="12700" cmpd="sng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6184572" y="4289195"/>
                <a:ext cx="546755" cy="914400"/>
              </a:xfrm>
              <a:prstGeom prst="roundRect">
                <a:avLst/>
              </a:prstGeom>
              <a:ln w="12700" cmpd="sng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6184572" y="5080701"/>
                <a:ext cx="235082" cy="1009013"/>
              </a:xfrm>
              <a:prstGeom prst="roundRect">
                <a:avLst/>
              </a:prstGeom>
              <a:ln w="12700" cmpd="sng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495068" y="5086759"/>
                <a:ext cx="236259" cy="1002956"/>
              </a:xfrm>
              <a:prstGeom prst="roundRect">
                <a:avLst/>
              </a:prstGeom>
              <a:ln w="12700" cmpd="sng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7995797">
                <a:off x="5788451" y="4487499"/>
                <a:ext cx="596280" cy="175340"/>
              </a:xfrm>
              <a:prstGeom prst="roundRect">
                <a:avLst/>
              </a:prstGeom>
              <a:ln w="12700" cmpd="sng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 rot="19144548">
                <a:off x="6598354" y="4219214"/>
                <a:ext cx="522849" cy="183667"/>
              </a:xfrm>
              <a:prstGeom prst="roundRect">
                <a:avLst/>
              </a:prstGeom>
              <a:ln w="12700" cmpd="sng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2887486">
                <a:off x="6718741" y="3987885"/>
                <a:ext cx="434031" cy="178110"/>
              </a:xfrm>
              <a:prstGeom prst="roundRect">
                <a:avLst/>
              </a:prstGeom>
              <a:ln w="12700" cmpd="sng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13261348">
                <a:off x="5802751" y="4784296"/>
                <a:ext cx="596280" cy="175340"/>
              </a:xfrm>
              <a:prstGeom prst="roundRect">
                <a:avLst/>
              </a:prstGeom>
              <a:ln w="12700" cmpd="sng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499399" y="1993207"/>
              <a:ext cx="1888935" cy="848561"/>
              <a:chOff x="534375" y="2734990"/>
              <a:chExt cx="7821012" cy="351341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4375" y="3183317"/>
                <a:ext cx="1466182" cy="1138447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6488" y="3183316"/>
                <a:ext cx="2461482" cy="238591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17970" y="2734990"/>
                <a:ext cx="2737417" cy="1586774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00557" y="2959982"/>
                <a:ext cx="1361781" cy="1361781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40842" y="5026355"/>
                <a:ext cx="1631493" cy="1222045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1904" y="5074482"/>
                <a:ext cx="1637306" cy="1173918"/>
              </a:xfrm>
              <a:prstGeom prst="rect">
                <a:avLst/>
              </a:prstGeom>
            </p:spPr>
          </p:pic>
        </p:grpSp>
      </p:grpSp>
      <p:sp>
        <p:nvSpPr>
          <p:cNvPr id="56" name="TextBox 55"/>
          <p:cNvSpPr txBox="1"/>
          <p:nvPr/>
        </p:nvSpPr>
        <p:spPr>
          <a:xfrm>
            <a:off x="741616" y="6127184"/>
            <a:ext cx="779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Sounds easy, but there is a lot that needs to be done under the hood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436755" y="4766826"/>
            <a:ext cx="2885715" cy="1002273"/>
            <a:chOff x="5436755" y="4766826"/>
            <a:chExt cx="2885715" cy="1002273"/>
          </a:xfrm>
        </p:grpSpPr>
        <p:grpSp>
          <p:nvGrpSpPr>
            <p:cNvPr id="58" name="Group 57"/>
            <p:cNvGrpSpPr/>
            <p:nvPr/>
          </p:nvGrpSpPr>
          <p:grpSpPr>
            <a:xfrm>
              <a:off x="5436755" y="4766826"/>
              <a:ext cx="2885715" cy="1002273"/>
              <a:chOff x="5436755" y="5174750"/>
              <a:chExt cx="2885715" cy="1002273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5730850" y="5869246"/>
                <a:ext cx="2591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Step 5: </a:t>
                </a:r>
                <a:r>
                  <a:rPr lang="en-US" sz="1400" dirty="0" smtClean="0"/>
                  <a:t>Manage Devices</a:t>
                </a:r>
                <a:endParaRPr lang="en-US" sz="1400" dirty="0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36755" y="5174750"/>
                <a:ext cx="1843253" cy="550187"/>
              </a:xfrm>
              <a:prstGeom prst="rect">
                <a:avLst/>
              </a:prstGeom>
            </p:spPr>
          </p:pic>
        </p:grp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5272" y="4772214"/>
              <a:ext cx="714934" cy="659939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41616" y="2281062"/>
            <a:ext cx="2289775" cy="1526143"/>
            <a:chOff x="741616" y="2281062"/>
            <a:chExt cx="2289775" cy="1526143"/>
          </a:xfrm>
        </p:grpSpPr>
        <p:grpSp>
          <p:nvGrpSpPr>
            <p:cNvPr id="5" name="Group 4"/>
            <p:cNvGrpSpPr/>
            <p:nvPr/>
          </p:nvGrpSpPr>
          <p:grpSpPr>
            <a:xfrm>
              <a:off x="741616" y="2886368"/>
              <a:ext cx="2289775" cy="920837"/>
              <a:chOff x="741616" y="2886368"/>
              <a:chExt cx="2289775" cy="92083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237438" y="2886368"/>
                <a:ext cx="335814" cy="526714"/>
                <a:chOff x="5312864" y="3692867"/>
                <a:chExt cx="1528145" cy="2396848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6203426" y="3692867"/>
                  <a:ext cx="509048" cy="509048"/>
                </a:xfrm>
                <a:prstGeom prst="ellipse">
                  <a:avLst/>
                </a:prstGeom>
                <a:ln w="12700" cmpd="sng">
                  <a:solidFill>
                    <a:srgbClr val="00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6184572" y="4289195"/>
                  <a:ext cx="546755" cy="914400"/>
                </a:xfrm>
                <a:prstGeom prst="roundRect">
                  <a:avLst/>
                </a:prstGeom>
                <a:ln w="12700" cmpd="sng">
                  <a:solidFill>
                    <a:srgbClr val="00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ounded Rectangle 10"/>
                <p:cNvSpPr/>
                <p:nvPr/>
              </p:nvSpPr>
              <p:spPr>
                <a:xfrm>
                  <a:off x="6184572" y="5080701"/>
                  <a:ext cx="235082" cy="1009013"/>
                </a:xfrm>
                <a:prstGeom prst="roundRect">
                  <a:avLst/>
                </a:prstGeom>
                <a:ln w="12700" cmpd="sng">
                  <a:solidFill>
                    <a:srgbClr val="00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6495068" y="5086759"/>
                  <a:ext cx="236259" cy="1002956"/>
                </a:xfrm>
                <a:prstGeom prst="roundRect">
                  <a:avLst/>
                </a:prstGeom>
                <a:ln w="12700" cmpd="sng">
                  <a:solidFill>
                    <a:srgbClr val="00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 rot="13242564">
                  <a:off x="5312864" y="4015699"/>
                  <a:ext cx="1111214" cy="230469"/>
                </a:xfrm>
                <a:prstGeom prst="roundRect">
                  <a:avLst/>
                </a:prstGeom>
                <a:ln w="12700" cmpd="sng">
                  <a:solidFill>
                    <a:srgbClr val="00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 rot="5026740">
                  <a:off x="6240773" y="4695658"/>
                  <a:ext cx="998708" cy="201765"/>
                </a:xfrm>
                <a:prstGeom prst="roundRect">
                  <a:avLst/>
                </a:prstGeom>
                <a:solidFill>
                  <a:schemeClr val="dk1"/>
                </a:solidFill>
                <a:ln w="12700" cmpd="sng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741616" y="3499428"/>
                <a:ext cx="22897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Step 1: </a:t>
                </a:r>
                <a:r>
                  <a:rPr lang="en-US" sz="1400" dirty="0" smtClean="0"/>
                  <a:t>Login using Google ID</a:t>
                </a:r>
                <a:endParaRPr lang="en-US" sz="1400" dirty="0"/>
              </a:p>
            </p:txBody>
          </p:sp>
        </p:grp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2500" y="2281062"/>
              <a:ext cx="1446869" cy="1018255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1544229" y="4230538"/>
            <a:ext cx="2638181" cy="1651448"/>
            <a:chOff x="1544229" y="4230538"/>
            <a:chExt cx="2638181" cy="1651448"/>
          </a:xfrm>
        </p:grpSpPr>
        <p:sp>
          <p:nvSpPr>
            <p:cNvPr id="47" name="TextBox 46"/>
            <p:cNvSpPr txBox="1"/>
            <p:nvPr/>
          </p:nvSpPr>
          <p:spPr>
            <a:xfrm>
              <a:off x="1590790" y="5574209"/>
              <a:ext cx="25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Step 4: </a:t>
              </a:r>
              <a:r>
                <a:rPr lang="en-US" sz="1400" dirty="0" smtClean="0"/>
                <a:t>Register on Web Portal</a:t>
              </a:r>
              <a:endParaRPr lang="en-US" sz="1400" dirty="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544229" y="4848879"/>
              <a:ext cx="465210" cy="682468"/>
              <a:chOff x="6045974" y="3692867"/>
              <a:chExt cx="1633831" cy="2396848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6203426" y="3692867"/>
                <a:ext cx="509048" cy="509048"/>
              </a:xfrm>
              <a:prstGeom prst="ellips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6184572" y="4289195"/>
                <a:ext cx="546755" cy="914400"/>
              </a:xfrm>
              <a:prstGeom prst="roundRect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6184572" y="5080701"/>
                <a:ext cx="235082" cy="1009013"/>
              </a:xfrm>
              <a:prstGeom prst="roundRect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6495068" y="5086759"/>
                <a:ext cx="236259" cy="1002956"/>
              </a:xfrm>
              <a:prstGeom prst="roundRect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 rot="6449141">
                <a:off x="5605602" y="4729038"/>
                <a:ext cx="1111212" cy="230468"/>
              </a:xfrm>
              <a:prstGeom prst="roundRect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20335572">
                <a:off x="6681096" y="4296483"/>
                <a:ext cx="998709" cy="201766"/>
              </a:xfrm>
              <a:prstGeom prst="roundRect">
                <a:avLst/>
              </a:prstGeom>
              <a:solidFill>
                <a:schemeClr val="dk1"/>
              </a:solidFill>
              <a:ln w="12700" cmpd="sng">
                <a:solidFill>
                  <a:srgbClr val="000000"/>
                </a:solidFill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98344" y="4230538"/>
              <a:ext cx="1843638" cy="1276364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6277547" y="2699371"/>
            <a:ext cx="2591620" cy="1093998"/>
            <a:chOff x="6277547" y="2699371"/>
            <a:chExt cx="2591620" cy="1093998"/>
          </a:xfrm>
        </p:grpSpPr>
        <p:grpSp>
          <p:nvGrpSpPr>
            <p:cNvPr id="33" name="Group 32"/>
            <p:cNvGrpSpPr/>
            <p:nvPr/>
          </p:nvGrpSpPr>
          <p:grpSpPr>
            <a:xfrm>
              <a:off x="6277547" y="2725665"/>
              <a:ext cx="2591620" cy="1067704"/>
              <a:chOff x="6277547" y="2725665"/>
              <a:chExt cx="2591620" cy="106770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7700670" y="2725665"/>
                <a:ext cx="379381" cy="654485"/>
                <a:chOff x="5451643" y="3692867"/>
                <a:chExt cx="1389366" cy="2396848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 rot="20167823">
                  <a:off x="5451643" y="3979447"/>
                  <a:ext cx="371953" cy="584166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6203426" y="3692867"/>
                  <a:ext cx="509048" cy="5090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6184572" y="4289195"/>
                  <a:ext cx="546755" cy="914400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6184572" y="5080701"/>
                  <a:ext cx="235082" cy="1009013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6495068" y="5086759"/>
                  <a:ext cx="236259" cy="1002956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 rot="13242564">
                  <a:off x="5600871" y="4457342"/>
                  <a:ext cx="628361" cy="228497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 rot="5026740">
                  <a:off x="6240773" y="4695658"/>
                  <a:ext cx="998708" cy="201765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 rot="7365422">
                  <a:off x="5905853" y="4438813"/>
                  <a:ext cx="500596" cy="225544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6277547" y="3485592"/>
                <a:ext cx="2591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Step 3: </a:t>
                </a:r>
                <a:r>
                  <a:rPr lang="en-US" sz="1400" dirty="0" smtClean="0"/>
                  <a:t>Configure Devices</a:t>
                </a:r>
                <a:endParaRPr lang="en-US" sz="1400" dirty="0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48987" y="2984280"/>
                <a:ext cx="531021" cy="307812"/>
              </a:xfrm>
              <a:prstGeom prst="rect">
                <a:avLst/>
              </a:prstGeom>
            </p:spPr>
          </p:pic>
          <p:cxnSp>
            <p:nvCxnSpPr>
              <p:cNvPr id="37" name="Straight Connector 36"/>
              <p:cNvCxnSpPr/>
              <p:nvPr/>
            </p:nvCxnSpPr>
            <p:spPr bwMode="auto">
              <a:xfrm flipH="1">
                <a:off x="7215118" y="2913497"/>
                <a:ext cx="425006" cy="10609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3366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" name="TextBox 2"/>
            <p:cNvSpPr txBox="1"/>
            <p:nvPr/>
          </p:nvSpPr>
          <p:spPr>
            <a:xfrm>
              <a:off x="6997213" y="2699371"/>
              <a:ext cx="6953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/>
                <a:t>BLE</a:t>
              </a:r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5931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96381" y="3386667"/>
            <a:ext cx="5553947" cy="2908830"/>
          </a:xfrm>
        </p:spPr>
        <p:txBody>
          <a:bodyPr>
            <a:normAutofit/>
          </a:bodyPr>
          <a:lstStyle/>
          <a:p>
            <a:pPr marL="0" indent="0" defTabSz="273844" hangingPunct="0">
              <a:buNone/>
            </a:pPr>
            <a:r>
              <a:rPr lang="en-US" sz="1800" b="1" dirty="0" smtClean="0">
                <a:solidFill>
                  <a:srgbClr val="000000"/>
                </a:solidFill>
                <a:ea typeface="Helvetica Light" charset="0"/>
                <a:cs typeface="Helvetica Light" charset="0"/>
                <a:sym typeface="Helvetica Light"/>
              </a:rPr>
              <a:t>Open-Source Technologies</a:t>
            </a:r>
          </a:p>
          <a:p>
            <a:pPr defTabSz="273844" hangingPunct="0"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ea typeface="Helvetica Light" charset="0"/>
                <a:cs typeface="Helvetica Light" charset="0"/>
                <a:sym typeface="Helvetica Light"/>
              </a:rPr>
              <a:t>Scalable </a:t>
            </a:r>
            <a:r>
              <a:rPr lang="en-US" sz="1600" dirty="0" err="1">
                <a:solidFill>
                  <a:srgbClr val="000000"/>
                </a:solidFill>
                <a:ea typeface="Helvetica Light" charset="0"/>
                <a:cs typeface="Helvetica Light" charset="0"/>
                <a:sym typeface="Helvetica Light"/>
              </a:rPr>
              <a:t>PubSub</a:t>
            </a:r>
            <a:r>
              <a:rPr lang="en-US" sz="1600" dirty="0">
                <a:solidFill>
                  <a:srgbClr val="000000"/>
                </a:solidFill>
                <a:ea typeface="Helvetica Light" charset="0"/>
                <a:cs typeface="Helvetica Light" charset="0"/>
                <a:sym typeface="Helvetica Light"/>
              </a:rPr>
              <a:t> Architecture (MQTT)</a:t>
            </a:r>
          </a:p>
          <a:p>
            <a:pPr defTabSz="273844" hangingPunct="0">
              <a:buFont typeface="Arial" charset="0"/>
              <a:buChar char="•"/>
            </a:pPr>
            <a:r>
              <a:rPr lang="en-US" sz="1600" dirty="0">
                <a:ea typeface="Helvetica Light" charset="0"/>
                <a:cs typeface="Helvetica Light" charset="0"/>
              </a:rPr>
              <a:t>Time Series </a:t>
            </a:r>
            <a:r>
              <a:rPr lang="en-US" sz="1600" dirty="0" err="1">
                <a:ea typeface="Helvetica Light" charset="0"/>
                <a:cs typeface="Helvetica Light" charset="0"/>
              </a:rPr>
              <a:t>Datastore</a:t>
            </a:r>
            <a:r>
              <a:rPr lang="en-US" sz="1600" dirty="0">
                <a:ea typeface="Helvetica Light" charset="0"/>
                <a:cs typeface="Helvetica Light" charset="0"/>
              </a:rPr>
              <a:t> (</a:t>
            </a:r>
            <a:r>
              <a:rPr lang="en-US" sz="1600" dirty="0" err="1">
                <a:ea typeface="Helvetica Light" charset="0"/>
                <a:cs typeface="Helvetica Light" charset="0"/>
              </a:rPr>
              <a:t>InfluxDB</a:t>
            </a:r>
            <a:r>
              <a:rPr lang="en-US" sz="1600" dirty="0">
                <a:ea typeface="Helvetica Light" charset="0"/>
                <a:cs typeface="Helvetica Light" charset="0"/>
              </a:rPr>
              <a:t>)</a:t>
            </a:r>
          </a:p>
          <a:p>
            <a:pPr defTabSz="273844" hangingPunct="0">
              <a:buFont typeface="Arial" charset="0"/>
              <a:buChar char="•"/>
            </a:pPr>
            <a:r>
              <a:rPr lang="en-US" sz="1600" dirty="0">
                <a:ea typeface="Helvetica Light" charset="0"/>
                <a:cs typeface="Helvetica Light" charset="0"/>
              </a:rPr>
              <a:t>Data Visualization and Analytics (</a:t>
            </a:r>
            <a:r>
              <a:rPr lang="en-US" sz="1600" dirty="0" err="1">
                <a:ea typeface="Helvetica Light" charset="0"/>
                <a:cs typeface="Helvetica Light" charset="0"/>
              </a:rPr>
              <a:t>Grafana</a:t>
            </a:r>
            <a:r>
              <a:rPr lang="en-US" sz="1600" dirty="0">
                <a:ea typeface="Helvetica Light" charset="0"/>
                <a:cs typeface="Helvetica Light" charset="0"/>
              </a:rPr>
              <a:t>)</a:t>
            </a:r>
          </a:p>
          <a:p>
            <a:pPr defTabSz="273844" hangingPunct="0"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ea typeface="Helvetica Light" charset="0"/>
                <a:cs typeface="Helvetica Light" charset="0"/>
                <a:sym typeface="Helvetica Light"/>
              </a:rPr>
              <a:t>REST Interface (</a:t>
            </a:r>
            <a:r>
              <a:rPr lang="en-US" sz="1600" dirty="0" err="1">
                <a:solidFill>
                  <a:srgbClr val="000000"/>
                </a:solidFill>
                <a:ea typeface="Helvetica Light" charset="0"/>
                <a:cs typeface="Helvetica Light" charset="0"/>
                <a:sym typeface="Helvetica Light"/>
              </a:rPr>
              <a:t>node.js</a:t>
            </a:r>
            <a:r>
              <a:rPr lang="en-US" sz="1600" dirty="0">
                <a:solidFill>
                  <a:srgbClr val="000000"/>
                </a:solidFill>
                <a:ea typeface="Helvetica Light" charset="0"/>
                <a:cs typeface="Helvetica Light" charset="0"/>
                <a:sym typeface="Helvetica Light"/>
              </a:rPr>
              <a:t>)</a:t>
            </a:r>
          </a:p>
          <a:p>
            <a:pPr defTabSz="273844" hangingPunct="0">
              <a:buFont typeface="Arial" charset="0"/>
              <a:buChar char="•"/>
            </a:pPr>
            <a:r>
              <a:rPr lang="en-US" sz="1600" dirty="0" smtClean="0">
                <a:ea typeface="Helvetica Light" charset="0"/>
                <a:cs typeface="Helvetica Light" charset="0"/>
              </a:rPr>
              <a:t>Authentication (OAuth2 integrated with Google)</a:t>
            </a:r>
            <a:endParaRPr lang="en-US" sz="1600" dirty="0">
              <a:ea typeface="Helvetica Light" charset="0"/>
              <a:cs typeface="Helvetica Light" charset="0"/>
            </a:endParaRPr>
          </a:p>
          <a:p>
            <a:pPr defTabSz="273844" hangingPunct="0">
              <a:buFont typeface="Arial" charset="0"/>
              <a:buChar char="•"/>
            </a:pPr>
            <a:r>
              <a:rPr lang="en-US" sz="1600" dirty="0" smtClean="0">
                <a:ea typeface="Helvetica Light" charset="0"/>
                <a:cs typeface="Helvetica Light" charset="0"/>
              </a:rPr>
              <a:t>Meta </a:t>
            </a:r>
            <a:r>
              <a:rPr lang="en-US" sz="1600" dirty="0">
                <a:ea typeface="Helvetica Light" charset="0"/>
                <a:cs typeface="Helvetica Light" charset="0"/>
              </a:rPr>
              <a:t>Data storage and search (MongoDB</a:t>
            </a:r>
            <a:r>
              <a:rPr lang="en-US" sz="1600" dirty="0" smtClean="0">
                <a:ea typeface="Helvetica Light" charset="0"/>
                <a:cs typeface="Helvetica Light" charset="0"/>
              </a:rPr>
              <a:t>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28650" y="614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/>
              <a:t>OpenChirp</a:t>
            </a:r>
            <a:r>
              <a:rPr lang="en-US" sz="3200" b="1" dirty="0" smtClean="0"/>
              <a:t> Features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24514" y="2361750"/>
            <a:ext cx="180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ProtoBuf</a:t>
            </a:r>
            <a:r>
              <a:rPr lang="en-US" sz="1200" dirty="0" smtClean="0"/>
              <a:t> serialization from end-device to cloud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770001" y="2361750"/>
            <a:ext cx="180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MQTT for scalable real-time publish subscribe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015488" y="2361750"/>
            <a:ext cx="180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Bring your own gateway to crowd-source coverage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260975" y="2361750"/>
            <a:ext cx="180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REST interface for configuration and management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156312" y="4327843"/>
            <a:ext cx="180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Energy-Efficient Reference Firmware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402962" y="4327843"/>
            <a:ext cx="147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Intelligent Network Management</a:t>
            </a:r>
            <a:endParaRPr lang="en-US" sz="1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1049919" y="1431054"/>
            <a:ext cx="817015" cy="817015"/>
            <a:chOff x="3236925" y="1306154"/>
            <a:chExt cx="1079291" cy="1079291"/>
          </a:xfrm>
        </p:grpSpPr>
        <p:sp>
          <p:nvSpPr>
            <p:cNvPr id="3" name="Oval 2"/>
            <p:cNvSpPr/>
            <p:nvPr/>
          </p:nvSpPr>
          <p:spPr>
            <a:xfrm>
              <a:off x="3236925" y="1306154"/>
              <a:ext cx="1079291" cy="10792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4047344" y="1636395"/>
              <a:ext cx="0" cy="418808"/>
            </a:xfrm>
            <a:prstGeom prst="straightConnector1">
              <a:avLst/>
            </a:prstGeom>
            <a:ln w="28575">
              <a:solidFill>
                <a:srgbClr val="3971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473354" y="2021035"/>
              <a:ext cx="454069" cy="0"/>
            </a:xfrm>
            <a:prstGeom prst="line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552669" y="1911107"/>
              <a:ext cx="374756" cy="0"/>
            </a:xfrm>
            <a:prstGeom prst="line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3671000" y="1800829"/>
              <a:ext cx="256426" cy="0"/>
            </a:xfrm>
            <a:prstGeom prst="line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755036" y="1683406"/>
              <a:ext cx="181590" cy="0"/>
            </a:xfrm>
            <a:prstGeom prst="line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188038" y="1437891"/>
            <a:ext cx="817015" cy="817015"/>
            <a:chOff x="3430691" y="1096023"/>
            <a:chExt cx="1079291" cy="1079291"/>
          </a:xfrm>
        </p:grpSpPr>
        <p:sp>
          <p:nvSpPr>
            <p:cNvPr id="28" name="Oval 27"/>
            <p:cNvSpPr/>
            <p:nvPr/>
          </p:nvSpPr>
          <p:spPr>
            <a:xfrm>
              <a:off x="3430691" y="1096023"/>
              <a:ext cx="1079291" cy="10792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3709838" y="1802945"/>
              <a:ext cx="554864" cy="0"/>
            </a:xfrm>
            <a:prstGeom prst="line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/>
            <p:cNvSpPr/>
            <p:nvPr/>
          </p:nvSpPr>
          <p:spPr>
            <a:xfrm>
              <a:off x="4162243" y="1648252"/>
              <a:ext cx="154695" cy="154695"/>
            </a:xfrm>
            <a:prstGeom prst="arc">
              <a:avLst>
                <a:gd name="adj1" fmla="val 16200000"/>
                <a:gd name="adj2" fmla="val 5695426"/>
              </a:avLst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rot="16200000">
              <a:off x="4081854" y="1570482"/>
              <a:ext cx="154695" cy="154695"/>
            </a:xfrm>
            <a:prstGeom prst="arc">
              <a:avLst>
                <a:gd name="adj1" fmla="val 20363055"/>
                <a:gd name="adj2" fmla="val 5695426"/>
              </a:avLst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 rot="16200000">
              <a:off x="3812983" y="1417165"/>
              <a:ext cx="314709" cy="314709"/>
            </a:xfrm>
            <a:prstGeom prst="arc">
              <a:avLst>
                <a:gd name="adj1" fmla="val 16249484"/>
                <a:gd name="adj2" fmla="val 5695426"/>
              </a:avLst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 rot="11383299">
              <a:off x="3721789" y="1572159"/>
              <a:ext cx="154695" cy="154695"/>
            </a:xfrm>
            <a:prstGeom prst="arc">
              <a:avLst>
                <a:gd name="adj1" fmla="val 20363055"/>
                <a:gd name="adj2" fmla="val 5695426"/>
              </a:avLst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 rot="6273562">
              <a:off x="3653124" y="1649198"/>
              <a:ext cx="154695" cy="154695"/>
            </a:xfrm>
            <a:prstGeom prst="arc">
              <a:avLst>
                <a:gd name="adj1" fmla="val 20363055"/>
                <a:gd name="adj2" fmla="val 9532005"/>
              </a:avLst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433525" y="1415738"/>
            <a:ext cx="817015" cy="817015"/>
            <a:chOff x="5290592" y="979137"/>
            <a:chExt cx="1079291" cy="1079291"/>
          </a:xfrm>
        </p:grpSpPr>
        <p:sp>
          <p:nvSpPr>
            <p:cNvPr id="39" name="Oval 38"/>
            <p:cNvSpPr/>
            <p:nvPr/>
          </p:nvSpPr>
          <p:spPr>
            <a:xfrm>
              <a:off x="5290592" y="979137"/>
              <a:ext cx="1079291" cy="10792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5602371" y="1264943"/>
              <a:ext cx="349284" cy="0"/>
            </a:xfrm>
            <a:prstGeom prst="line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5611265" y="1830000"/>
              <a:ext cx="349284" cy="0"/>
            </a:xfrm>
            <a:prstGeom prst="line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612419" y="1255318"/>
              <a:ext cx="0" cy="586421"/>
            </a:xfrm>
            <a:prstGeom prst="line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766965" y="1553552"/>
              <a:ext cx="347457" cy="0"/>
            </a:xfrm>
            <a:prstGeom prst="straightConnector1">
              <a:avLst/>
            </a:prstGeom>
            <a:ln w="28575">
              <a:solidFill>
                <a:srgbClr val="3971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7627178" y="1402250"/>
            <a:ext cx="817015" cy="817015"/>
            <a:chOff x="6973686" y="775809"/>
            <a:chExt cx="1079291" cy="1079291"/>
          </a:xfrm>
        </p:grpSpPr>
        <p:sp>
          <p:nvSpPr>
            <p:cNvPr id="54" name="Oval 53"/>
            <p:cNvSpPr/>
            <p:nvPr/>
          </p:nvSpPr>
          <p:spPr>
            <a:xfrm>
              <a:off x="6973686" y="775809"/>
              <a:ext cx="1079291" cy="10792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ular Callout 54"/>
            <p:cNvSpPr/>
            <p:nvPr/>
          </p:nvSpPr>
          <p:spPr>
            <a:xfrm flipH="1">
              <a:off x="7223748" y="1080707"/>
              <a:ext cx="620810" cy="415082"/>
            </a:xfrm>
            <a:prstGeom prst="wedgeRoundRectCallout">
              <a:avLst>
                <a:gd name="adj1" fmla="val -34329"/>
                <a:gd name="adj2" fmla="val 74605"/>
                <a:gd name="adj3" fmla="val 16667"/>
              </a:avLst>
            </a:prstGeom>
            <a:noFill/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581712" y="3360198"/>
            <a:ext cx="817015" cy="817015"/>
            <a:chOff x="7503276" y="-462722"/>
            <a:chExt cx="1079291" cy="1079291"/>
          </a:xfrm>
        </p:grpSpPr>
        <p:sp>
          <p:nvSpPr>
            <p:cNvPr id="57" name="Oval 56"/>
            <p:cNvSpPr/>
            <p:nvPr/>
          </p:nvSpPr>
          <p:spPr>
            <a:xfrm>
              <a:off x="7503276" y="-462722"/>
              <a:ext cx="1079291" cy="10792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7735824" y="-45191"/>
              <a:ext cx="640080" cy="304275"/>
            </a:xfrm>
            <a:prstGeom prst="roundRect">
              <a:avLst/>
            </a:prstGeom>
            <a:noFill/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8375904" y="6626"/>
              <a:ext cx="65462" cy="187520"/>
            </a:xfrm>
            <a:prstGeom prst="roundRect">
              <a:avLst/>
            </a:prstGeom>
            <a:solidFill>
              <a:srgbClr val="397193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7820556" y="21599"/>
              <a:ext cx="217862" cy="170693"/>
            </a:xfrm>
            <a:prstGeom prst="roundRect">
              <a:avLst/>
            </a:prstGeom>
            <a:solidFill>
              <a:srgbClr val="397193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598194" y="3333916"/>
            <a:ext cx="939374" cy="968122"/>
            <a:chOff x="11609029" y="1552162"/>
            <a:chExt cx="1240929" cy="1278906"/>
          </a:xfrm>
        </p:grpSpPr>
        <p:sp>
          <p:nvSpPr>
            <p:cNvPr id="62" name="Oval 61"/>
            <p:cNvSpPr/>
            <p:nvPr/>
          </p:nvSpPr>
          <p:spPr>
            <a:xfrm>
              <a:off x="11751949" y="1644826"/>
              <a:ext cx="1079291" cy="10792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2029148" y="1933192"/>
              <a:ext cx="543852" cy="54385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2318708" y="2012440"/>
              <a:ext cx="89700" cy="89700"/>
            </a:xfrm>
            <a:prstGeom prst="ellipse">
              <a:avLst/>
            </a:prstGeom>
            <a:solidFill>
              <a:srgbClr val="397193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2463772" y="2255376"/>
              <a:ext cx="89700" cy="89700"/>
            </a:xfrm>
            <a:prstGeom prst="ellipse">
              <a:avLst/>
            </a:prstGeom>
            <a:solidFill>
              <a:srgbClr val="397193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2286420" y="2271352"/>
              <a:ext cx="89700" cy="89700"/>
            </a:xfrm>
            <a:prstGeom prst="ellipse">
              <a:avLst/>
            </a:prstGeom>
            <a:solidFill>
              <a:srgbClr val="397193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2096204" y="2173984"/>
              <a:ext cx="89700" cy="89700"/>
            </a:xfrm>
            <a:prstGeom prst="ellipse">
              <a:avLst/>
            </a:prstGeom>
            <a:solidFill>
              <a:srgbClr val="397193"/>
            </a:solidFill>
            <a:ln w="28575"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/>
            <p:cNvSpPr/>
            <p:nvPr/>
          </p:nvSpPr>
          <p:spPr>
            <a:xfrm rot="9071369">
              <a:off x="11996278" y="1552162"/>
              <a:ext cx="802092" cy="763059"/>
            </a:xfrm>
            <a:prstGeom prst="arc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/>
            <p:cNvSpPr/>
            <p:nvPr/>
          </p:nvSpPr>
          <p:spPr>
            <a:xfrm rot="16672813">
              <a:off x="12067383" y="2048492"/>
              <a:ext cx="802092" cy="763059"/>
            </a:xfrm>
            <a:prstGeom prst="arc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c 69"/>
            <p:cNvSpPr/>
            <p:nvPr/>
          </p:nvSpPr>
          <p:spPr>
            <a:xfrm rot="3564344">
              <a:off x="11589513" y="1737818"/>
              <a:ext cx="802092" cy="763059"/>
            </a:xfrm>
            <a:prstGeom prst="arc">
              <a:avLst/>
            </a:prstGeom>
            <a:ln w="28575">
              <a:solidFill>
                <a:srgbClr val="397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488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614" y="0"/>
            <a:ext cx="7168559" cy="1325563"/>
          </a:xfrm>
        </p:spPr>
        <p:txBody>
          <a:bodyPr/>
          <a:lstStyle/>
          <a:p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25563"/>
            <a:ext cx="7222814" cy="2196283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Transducers</a:t>
            </a:r>
          </a:p>
          <a:p>
            <a:pPr lvl="1"/>
            <a:r>
              <a:rPr lang="en-US" dirty="0" smtClean="0"/>
              <a:t>Sensor / Actuator Name, Unit, Value, Timestamp</a:t>
            </a:r>
          </a:p>
          <a:p>
            <a:r>
              <a:rPr lang="en-US" b="1" dirty="0" smtClean="0"/>
              <a:t>Commands</a:t>
            </a:r>
          </a:p>
          <a:p>
            <a:pPr lvl="1"/>
            <a:r>
              <a:rPr lang="en-US" dirty="0" smtClean="0"/>
              <a:t>Shortcut for writing a value to a transducer</a:t>
            </a:r>
          </a:p>
          <a:p>
            <a:pPr lvl="1"/>
            <a:r>
              <a:rPr lang="en-US" dirty="0" smtClean="0"/>
              <a:t>Captures typical ”actuate” requests</a:t>
            </a:r>
          </a:p>
          <a:p>
            <a:pPr lvl="1"/>
            <a:r>
              <a:rPr lang="en-US" dirty="0" smtClean="0"/>
              <a:t>Shareable links</a:t>
            </a:r>
          </a:p>
          <a:p>
            <a:r>
              <a:rPr lang="en-US" b="1" dirty="0" smtClean="0"/>
              <a:t>Device Templates</a:t>
            </a:r>
          </a:p>
          <a:p>
            <a:pPr lvl="1"/>
            <a:r>
              <a:rPr lang="en-US" dirty="0" smtClean="0"/>
              <a:t>Package of common transducers / commands with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977" y="3618499"/>
            <a:ext cx="6208295" cy="31640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12851" y="4083862"/>
            <a:ext cx="1247847" cy="316258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72000" y="4531151"/>
            <a:ext cx="605018" cy="316258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03124" y="4531151"/>
            <a:ext cx="605018" cy="316258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28651" y="414996"/>
            <a:ext cx="632218" cy="380467"/>
            <a:chOff x="2126656" y="4598586"/>
            <a:chExt cx="632218" cy="380467"/>
          </a:xfrm>
        </p:grpSpPr>
        <p:sp>
          <p:nvSpPr>
            <p:cNvPr id="9" name="Rectangle 8"/>
            <p:cNvSpPr/>
            <p:nvPr/>
          </p:nvSpPr>
          <p:spPr>
            <a:xfrm>
              <a:off x="2406580" y="4702629"/>
              <a:ext cx="60290" cy="276424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2214" y="4702629"/>
              <a:ext cx="323222" cy="65314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1637" y="4601869"/>
              <a:ext cx="247237" cy="247237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126656" y="4598586"/>
              <a:ext cx="247237" cy="247237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1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9122" y="0"/>
            <a:ext cx="7286228" cy="1325563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Plug-ins for processing data</a:t>
            </a:r>
          </a:p>
          <a:p>
            <a:pPr lvl="1"/>
            <a:r>
              <a:rPr lang="en-US" dirty="0" smtClean="0"/>
              <a:t>“Stackable” setup a processing pipeline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3321935"/>
            <a:ext cx="6221393" cy="2077329"/>
            <a:chOff x="1001210" y="3090441"/>
            <a:chExt cx="7514140" cy="2508978"/>
          </a:xfrm>
        </p:grpSpPr>
        <p:grpSp>
          <p:nvGrpSpPr>
            <p:cNvPr id="18" name="Group 17"/>
            <p:cNvGrpSpPr/>
            <p:nvPr/>
          </p:nvGrpSpPr>
          <p:grpSpPr>
            <a:xfrm>
              <a:off x="1001210" y="3751263"/>
              <a:ext cx="7141580" cy="729729"/>
              <a:chOff x="1886673" y="2060295"/>
              <a:chExt cx="5471207" cy="370390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886673" y="2060295"/>
                <a:ext cx="1111170" cy="37039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accent1"/>
                    </a:solidFill>
                  </a:rPr>
                  <a:t>Sensor Values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3272019" y="2060295"/>
                <a:ext cx="1111170" cy="37039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accent1"/>
                    </a:solidFill>
                  </a:rPr>
                  <a:t>ProtoBuf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4753577" y="2060295"/>
                <a:ext cx="1111170" cy="37039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accent1"/>
                    </a:solidFill>
                  </a:rPr>
                  <a:t>Raw Data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6246710" y="2060295"/>
                <a:ext cx="1111170" cy="37039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accent1"/>
                    </a:solidFill>
                  </a:rPr>
                  <a:t>JSON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2" name="Straight Arrow Connector 11"/>
              <p:cNvCxnSpPr>
                <a:stCxn id="6" idx="3"/>
              </p:cNvCxnSpPr>
              <p:nvPr/>
            </p:nvCxnSpPr>
            <p:spPr>
              <a:xfrm>
                <a:off x="2997843" y="2245490"/>
                <a:ext cx="2741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8" idx="3"/>
                <a:endCxn id="9" idx="1"/>
              </p:cNvCxnSpPr>
              <p:nvPr/>
            </p:nvCxnSpPr>
            <p:spPr>
              <a:xfrm>
                <a:off x="4383189" y="2245490"/>
                <a:ext cx="3703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5864747" y="2235846"/>
                <a:ext cx="3703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ounded Rectangle 18"/>
            <p:cNvSpPr/>
            <p:nvPr/>
          </p:nvSpPr>
          <p:spPr>
            <a:xfrm>
              <a:off x="4572000" y="3090441"/>
              <a:ext cx="3943350" cy="1927283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40104" y="5017724"/>
              <a:ext cx="1745966" cy="557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/>
                <a:t>EasyBits</a:t>
              </a:r>
              <a:endParaRPr lang="en-US" sz="2400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592729" y="3298785"/>
              <a:ext cx="3855084" cy="1608881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33915" y="5041824"/>
              <a:ext cx="1860382" cy="557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LoRaWAN</a:t>
              </a:r>
              <a:endParaRPr lang="en-US" sz="2400" dirty="0"/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5250421" y="3494435"/>
            <a:ext cx="3013903" cy="133208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991945" y="3873373"/>
            <a:ext cx="1200881" cy="6041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TSDB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579144" y="4159734"/>
            <a:ext cx="400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50042" y="4929081"/>
            <a:ext cx="1665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 Series Database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600687" y="232651"/>
            <a:ext cx="628403" cy="628566"/>
            <a:chOff x="2848809" y="5689771"/>
            <a:chExt cx="546888" cy="547030"/>
          </a:xfrm>
        </p:grpSpPr>
        <p:sp>
          <p:nvSpPr>
            <p:cNvPr id="29" name="Triangle 28"/>
            <p:cNvSpPr/>
            <p:nvPr/>
          </p:nvSpPr>
          <p:spPr>
            <a:xfrm>
              <a:off x="2848809" y="5689771"/>
              <a:ext cx="546888" cy="256248"/>
            </a:xfrm>
            <a:prstGeom prst="triangl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950129" y="5940995"/>
              <a:ext cx="353041" cy="295806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4920" y="5891956"/>
              <a:ext cx="251979" cy="253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40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194" y="0"/>
            <a:ext cx="7276156" cy="1325563"/>
          </a:xfrm>
        </p:spPr>
        <p:txBody>
          <a:bodyPr/>
          <a:lstStyle/>
          <a:p>
            <a:r>
              <a:rPr lang="en-US" dirty="0" smtClean="0"/>
              <a:t>Example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 smtClean="0"/>
              <a:t>Time </a:t>
            </a:r>
            <a:r>
              <a:rPr lang="en-US" b="1" dirty="0"/>
              <a:t>series data store </a:t>
            </a:r>
          </a:p>
          <a:p>
            <a:pPr lvl="2"/>
            <a:r>
              <a:rPr lang="en-US" dirty="0"/>
              <a:t>Store data in a TSDB like </a:t>
            </a:r>
            <a:r>
              <a:rPr lang="en-US" dirty="0" smtClean="0"/>
              <a:t>influx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LoRaWAN</a:t>
            </a:r>
            <a:r>
              <a:rPr lang="en-US" b="1" dirty="0"/>
              <a:t> device</a:t>
            </a:r>
          </a:p>
          <a:p>
            <a:pPr lvl="2"/>
            <a:r>
              <a:rPr lang="en-US" dirty="0"/>
              <a:t>Link a device with a </a:t>
            </a:r>
            <a:r>
              <a:rPr lang="en-US" dirty="0" err="1"/>
              <a:t>LoRaWAN</a:t>
            </a:r>
            <a:r>
              <a:rPr lang="en-US" dirty="0"/>
              <a:t> </a:t>
            </a:r>
            <a:r>
              <a:rPr lang="en-US" dirty="0" smtClean="0"/>
              <a:t>end-point</a:t>
            </a:r>
          </a:p>
          <a:p>
            <a:pPr lvl="2"/>
            <a:endParaRPr lang="en-US" dirty="0"/>
          </a:p>
          <a:p>
            <a:pPr lvl="1"/>
            <a:r>
              <a:rPr lang="en-US" b="1" dirty="0" err="1"/>
              <a:t>LoRaWAN</a:t>
            </a:r>
            <a:r>
              <a:rPr lang="en-US" b="1" dirty="0"/>
              <a:t> gateway</a:t>
            </a:r>
          </a:p>
          <a:p>
            <a:pPr lvl="2"/>
            <a:r>
              <a:rPr lang="en-US" dirty="0"/>
              <a:t>Link a gateway with a </a:t>
            </a:r>
            <a:r>
              <a:rPr lang="en-US" dirty="0" err="1"/>
              <a:t>LoRaWAN</a:t>
            </a:r>
            <a:r>
              <a:rPr lang="en-US" dirty="0"/>
              <a:t> </a:t>
            </a:r>
            <a:r>
              <a:rPr lang="en-US" dirty="0" smtClean="0"/>
              <a:t>server</a:t>
            </a:r>
          </a:p>
          <a:p>
            <a:pPr lvl="2"/>
            <a:endParaRPr lang="en-US" dirty="0"/>
          </a:p>
          <a:p>
            <a:pPr lvl="1"/>
            <a:r>
              <a:rPr lang="en-US" b="1" dirty="0" err="1" smtClean="0"/>
              <a:t>EasyBits</a:t>
            </a:r>
            <a:endParaRPr lang="en-US" b="1" dirty="0"/>
          </a:p>
          <a:p>
            <a:pPr lvl="2"/>
            <a:r>
              <a:rPr lang="en-US" dirty="0"/>
              <a:t>Link a binary stream to </a:t>
            </a:r>
            <a:r>
              <a:rPr lang="en-US" dirty="0" smtClean="0"/>
              <a:t>Transducers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Trigger</a:t>
            </a:r>
          </a:p>
          <a:p>
            <a:pPr lvl="2"/>
            <a:r>
              <a:rPr lang="en-US" dirty="0"/>
              <a:t>Push a URL on a data event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00687" y="232651"/>
            <a:ext cx="628403" cy="628566"/>
            <a:chOff x="2848809" y="5689771"/>
            <a:chExt cx="546888" cy="547030"/>
          </a:xfrm>
        </p:grpSpPr>
        <p:sp>
          <p:nvSpPr>
            <p:cNvPr id="5" name="Triangle 4"/>
            <p:cNvSpPr/>
            <p:nvPr/>
          </p:nvSpPr>
          <p:spPr>
            <a:xfrm>
              <a:off x="2848809" y="5689771"/>
              <a:ext cx="546888" cy="256248"/>
            </a:xfrm>
            <a:prstGeom prst="triangl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50129" y="5940995"/>
              <a:ext cx="353041" cy="295806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4920" y="5891956"/>
              <a:ext cx="251979" cy="253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2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686" y="0"/>
            <a:ext cx="7383663" cy="1325563"/>
          </a:xfrm>
        </p:spPr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84751"/>
            <a:ext cx="7886700" cy="4492212"/>
          </a:xfrm>
        </p:spPr>
        <p:txBody>
          <a:bodyPr/>
          <a:lstStyle/>
          <a:p>
            <a:r>
              <a:rPr lang="en-US" b="1" dirty="0" smtClean="0"/>
              <a:t>Authentication</a:t>
            </a:r>
          </a:p>
          <a:p>
            <a:pPr lvl="1"/>
            <a:r>
              <a:rPr lang="en-US" dirty="0" smtClean="0"/>
              <a:t>Login with google ID for Authentication (OAuth2)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“Thing” Credentials</a:t>
            </a:r>
          </a:p>
          <a:p>
            <a:pPr lvl="1"/>
            <a:r>
              <a:rPr lang="en-US" dirty="0" smtClean="0"/>
              <a:t>Tokens for users, devices and services</a:t>
            </a:r>
          </a:p>
          <a:p>
            <a:pPr lvl="1"/>
            <a:r>
              <a:rPr lang="en-US" dirty="0" smtClean="0"/>
              <a:t>Limited domains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Access Control</a:t>
            </a:r>
          </a:p>
          <a:p>
            <a:pPr lvl="1"/>
            <a:r>
              <a:rPr lang="en-US" dirty="0" smtClean="0"/>
              <a:t>Users / Groups</a:t>
            </a:r>
          </a:p>
          <a:p>
            <a:pPr lvl="1"/>
            <a:r>
              <a:rPr lang="en-US" dirty="0" smtClean="0"/>
              <a:t>Public Links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51568" y="312516"/>
            <a:ext cx="457200" cy="550662"/>
            <a:chOff x="3641353" y="101915"/>
            <a:chExt cx="2157750" cy="2598841"/>
          </a:xfrm>
        </p:grpSpPr>
        <p:sp>
          <p:nvSpPr>
            <p:cNvPr id="5" name="Oval 4"/>
            <p:cNvSpPr/>
            <p:nvPr/>
          </p:nvSpPr>
          <p:spPr>
            <a:xfrm>
              <a:off x="3868144" y="101915"/>
              <a:ext cx="1688365" cy="1705485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77110" y="1007995"/>
              <a:ext cx="1679399" cy="783488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153808" y="337447"/>
              <a:ext cx="1094597" cy="10832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644187" y="1779855"/>
              <a:ext cx="2152649" cy="920901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41354" y="1515167"/>
              <a:ext cx="2157749" cy="725138"/>
            </a:xfrm>
            <a:prstGeom prst="rect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578875" y="2067936"/>
              <a:ext cx="309383" cy="310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52489" y="829244"/>
              <a:ext cx="1090880" cy="43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641353" y="1068837"/>
              <a:ext cx="2157749" cy="840478"/>
            </a:xfrm>
            <a:prstGeom prst="ellipse">
              <a:avLst/>
            </a:prstGeom>
            <a:solidFill>
              <a:srgbClr val="397193"/>
            </a:solidFill>
            <a:ln>
              <a:solidFill>
                <a:srgbClr val="397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494359" y="1470592"/>
              <a:ext cx="487999" cy="4553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76043" y="1827940"/>
              <a:ext cx="312215" cy="381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577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647</TotalTime>
  <Words>711</Words>
  <Application>Microsoft Macintosh PowerPoint</Application>
  <PresentationFormat>On-screen Show (4:3)</PresentationFormat>
  <Paragraphs>222</Paragraphs>
  <Slides>22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Calibri Light</vt:lpstr>
      <vt:lpstr>Helvetica</vt:lpstr>
      <vt:lpstr>Helvetica Light</vt:lpstr>
      <vt:lpstr>Mangal</vt:lpstr>
      <vt:lpstr>Times</vt:lpstr>
      <vt:lpstr>Arial</vt:lpstr>
      <vt:lpstr>Office Theme</vt:lpstr>
      <vt:lpstr>Community-Driven Low-Power Wide Area Networking</vt:lpstr>
      <vt:lpstr>Low-Power Wide Area Networking (LP-WAN)</vt:lpstr>
      <vt:lpstr>What is OpenChirp?</vt:lpstr>
      <vt:lpstr>OpenChirp Concept</vt:lpstr>
      <vt:lpstr>PowerPoint Presentation</vt:lpstr>
      <vt:lpstr>Devices</vt:lpstr>
      <vt:lpstr>Services</vt:lpstr>
      <vt:lpstr>Example Services</vt:lpstr>
      <vt:lpstr>Security</vt:lpstr>
      <vt:lpstr>OpenChirp Architecture</vt:lpstr>
      <vt:lpstr>Pilot Deployments</vt:lpstr>
      <vt:lpstr>CMU LoRa Gateway</vt:lpstr>
      <vt:lpstr>Campus Coverage</vt:lpstr>
      <vt:lpstr>Building Penetration</vt:lpstr>
      <vt:lpstr>LoRa Devices on Campus</vt:lpstr>
      <vt:lpstr>LoRaBug – Sensing Platform</vt:lpstr>
      <vt:lpstr>Laser Monitoring</vt:lpstr>
      <vt:lpstr>Bridge Monitoring Example</vt:lpstr>
      <vt:lpstr>Campus Occupancy Sensing</vt:lpstr>
      <vt:lpstr>GridBallast – Water Heaters</vt:lpstr>
      <vt:lpstr>Research Thrusts</vt:lpstr>
      <vt:lpstr>Thanks, 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agr</dc:creator>
  <cp:lastModifiedBy>agr</cp:lastModifiedBy>
  <cp:revision>73</cp:revision>
  <cp:lastPrinted>2017-08-02T08:32:57Z</cp:lastPrinted>
  <dcterms:created xsi:type="dcterms:W3CDTF">2017-07-27T15:16:50Z</dcterms:created>
  <dcterms:modified xsi:type="dcterms:W3CDTF">2017-08-06T23:49:46Z</dcterms:modified>
</cp:coreProperties>
</file>